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82" r:id="rId3"/>
    <p:sldId id="352" r:id="rId4"/>
    <p:sldId id="373" r:id="rId5"/>
    <p:sldId id="383" r:id="rId6"/>
    <p:sldId id="359" r:id="rId7"/>
    <p:sldId id="379" r:id="rId8"/>
    <p:sldId id="363" r:id="rId9"/>
    <p:sldId id="377" r:id="rId10"/>
    <p:sldId id="355" r:id="rId11"/>
    <p:sldId id="358" r:id="rId12"/>
    <p:sldId id="372" r:id="rId13"/>
    <p:sldId id="364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KRISHNAN H" initials="RH" lastIdx="1" clrIdx="0">
    <p:extLst>
      <p:ext uri="{19B8F6BF-5375-455C-9EA6-DF929625EA0E}">
        <p15:presenceInfo xmlns:p15="http://schemas.microsoft.com/office/powerpoint/2012/main" userId="S-1-5-21-3526883680-2416303005-3410652846-13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B0F0"/>
    <a:srgbClr val="E2AC00"/>
    <a:srgbClr val="D69D2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9B0FA-B387-43CA-B554-7EFB57C20BBB}" v="19" dt="2023-09-19T10:07:54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3636" autoAdjust="0"/>
  </p:normalViewPr>
  <p:slideViewPr>
    <p:cSldViewPr snapToGrid="0">
      <p:cViewPr>
        <p:scale>
          <a:sx n="75" d="100"/>
          <a:sy n="75" d="100"/>
        </p:scale>
        <p:origin x="107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EEV KUMAR SETHI" userId="40963a4f-aefa-4c52-a249-6f40df4c816c" providerId="ADAL" clId="{7749B0FA-B387-43CA-B554-7EFB57C20BBB}"/>
    <pc:docChg chg="custSel delSld modSld">
      <pc:chgData name="SANJEEV KUMAR SETHI" userId="40963a4f-aefa-4c52-a249-6f40df4c816c" providerId="ADAL" clId="{7749B0FA-B387-43CA-B554-7EFB57C20BBB}" dt="2023-09-19T10:07:54.605" v="138"/>
      <pc:docMkLst>
        <pc:docMk/>
      </pc:docMkLst>
      <pc:sldChg chg="modSp">
        <pc:chgData name="SANJEEV KUMAR SETHI" userId="40963a4f-aefa-4c52-a249-6f40df4c816c" providerId="ADAL" clId="{7749B0FA-B387-43CA-B554-7EFB57C20BBB}" dt="2023-09-19T10:07:54.605" v="138"/>
        <pc:sldMkLst>
          <pc:docMk/>
          <pc:sldMk cId="2596125272" sldId="260"/>
        </pc:sldMkLst>
        <pc:graphicFrameChg chg="mod">
          <ac:chgData name="SANJEEV KUMAR SETHI" userId="40963a4f-aefa-4c52-a249-6f40df4c816c" providerId="ADAL" clId="{7749B0FA-B387-43CA-B554-7EFB57C20BBB}" dt="2023-09-19T10:07:54.605" v="138"/>
          <ac:graphicFrameMkLst>
            <pc:docMk/>
            <pc:sldMk cId="2596125272" sldId="260"/>
            <ac:graphicFrameMk id="16" creationId="{00000000-0000-0000-0000-000000000000}"/>
          </ac:graphicFrameMkLst>
        </pc:graphicFrameChg>
      </pc:sldChg>
      <pc:sldChg chg="modSp mod">
        <pc:chgData name="SANJEEV KUMAR SETHI" userId="40963a4f-aefa-4c52-a249-6f40df4c816c" providerId="ADAL" clId="{7749B0FA-B387-43CA-B554-7EFB57C20BBB}" dt="2023-09-19T10:05:30.759" v="123" actId="20577"/>
        <pc:sldMkLst>
          <pc:docMk/>
          <pc:sldMk cId="139075555" sldId="280"/>
        </pc:sldMkLst>
        <pc:spChg chg="mod">
          <ac:chgData name="SANJEEV KUMAR SETHI" userId="40963a4f-aefa-4c52-a249-6f40df4c816c" providerId="ADAL" clId="{7749B0FA-B387-43CA-B554-7EFB57C20BBB}" dt="2023-09-19T10:04:19.709" v="111" actId="20577"/>
          <ac:spMkLst>
            <pc:docMk/>
            <pc:sldMk cId="139075555" sldId="280"/>
            <ac:spMk id="2" creationId="{68BFAFF1-899D-CEBD-E61E-84CCCA8EB110}"/>
          </ac:spMkLst>
        </pc:spChg>
        <pc:spChg chg="mod">
          <ac:chgData name="SANJEEV KUMAR SETHI" userId="40963a4f-aefa-4c52-a249-6f40df4c816c" providerId="ADAL" clId="{7749B0FA-B387-43CA-B554-7EFB57C20BBB}" dt="2023-09-19T10:05:30.759" v="123" actId="20577"/>
          <ac:spMkLst>
            <pc:docMk/>
            <pc:sldMk cId="139075555" sldId="280"/>
            <ac:spMk id="9" creationId="{00000000-0000-0000-0000-000000000000}"/>
          </ac:spMkLst>
        </pc:spChg>
        <pc:spChg chg="mod">
          <ac:chgData name="SANJEEV KUMAR SETHI" userId="40963a4f-aefa-4c52-a249-6f40df4c816c" providerId="ADAL" clId="{7749B0FA-B387-43CA-B554-7EFB57C20BBB}" dt="2023-09-19T10:01:44.433" v="70" actId="20577"/>
          <ac:spMkLst>
            <pc:docMk/>
            <pc:sldMk cId="139075555" sldId="280"/>
            <ac:spMk id="22" creationId="{49C198BC-C864-3E19-47E7-B37E260D2BFA}"/>
          </ac:spMkLst>
        </pc:spChg>
        <pc:spChg chg="mod">
          <ac:chgData name="SANJEEV KUMAR SETHI" userId="40963a4f-aefa-4c52-a249-6f40df4c816c" providerId="ADAL" clId="{7749B0FA-B387-43CA-B554-7EFB57C20BBB}" dt="2023-09-19T10:03:36.362" v="96" actId="20577"/>
          <ac:spMkLst>
            <pc:docMk/>
            <pc:sldMk cId="139075555" sldId="280"/>
            <ac:spMk id="52" creationId="{C5A8858A-27CB-177A-DD86-7228A5225566}"/>
          </ac:spMkLst>
        </pc:spChg>
        <pc:spChg chg="mod">
          <ac:chgData name="SANJEEV KUMAR SETHI" userId="40963a4f-aefa-4c52-a249-6f40df4c816c" providerId="ADAL" clId="{7749B0FA-B387-43CA-B554-7EFB57C20BBB}" dt="2023-09-19T10:02:26.795" v="78" actId="20577"/>
          <ac:spMkLst>
            <pc:docMk/>
            <pc:sldMk cId="139075555" sldId="280"/>
            <ac:spMk id="56" creationId="{329E2915-5F7D-DF6C-B925-626D03DE9782}"/>
          </ac:spMkLst>
        </pc:spChg>
        <pc:spChg chg="mod">
          <ac:chgData name="SANJEEV KUMAR SETHI" userId="40963a4f-aefa-4c52-a249-6f40df4c816c" providerId="ADAL" clId="{7749B0FA-B387-43CA-B554-7EFB57C20BBB}" dt="2023-09-19T10:02:36.115" v="87" actId="6549"/>
          <ac:spMkLst>
            <pc:docMk/>
            <pc:sldMk cId="139075555" sldId="280"/>
            <ac:spMk id="59" creationId="{6E1EDA5A-F21D-7AE8-0A19-0C2B4553E1DA}"/>
          </ac:spMkLst>
        </pc:spChg>
      </pc:sldChg>
      <pc:sldChg chg="delSp modSp mod">
        <pc:chgData name="SANJEEV KUMAR SETHI" userId="40963a4f-aefa-4c52-a249-6f40df4c816c" providerId="ADAL" clId="{7749B0FA-B387-43CA-B554-7EFB57C20BBB}" dt="2023-09-19T10:00:57.260" v="55" actId="948"/>
        <pc:sldMkLst>
          <pc:docMk/>
          <pc:sldMk cId="1166317546" sldId="282"/>
        </pc:sldMkLst>
        <pc:spChg chg="mod">
          <ac:chgData name="SANJEEV KUMAR SETHI" userId="40963a4f-aefa-4c52-a249-6f40df4c816c" providerId="ADAL" clId="{7749B0FA-B387-43CA-B554-7EFB57C20BBB}" dt="2023-09-19T10:00:57.260" v="55" actId="948"/>
          <ac:spMkLst>
            <pc:docMk/>
            <pc:sldMk cId="1166317546" sldId="282"/>
            <ac:spMk id="23" creationId="{A0DAD2C5-16DA-7B35-34D8-0DCC135AB028}"/>
          </ac:spMkLst>
        </pc:spChg>
        <pc:picChg chg="del">
          <ac:chgData name="SANJEEV KUMAR SETHI" userId="40963a4f-aefa-4c52-a249-6f40df4c816c" providerId="ADAL" clId="{7749B0FA-B387-43CA-B554-7EFB57C20BBB}" dt="2023-09-19T10:00:09.277" v="51" actId="478"/>
          <ac:picMkLst>
            <pc:docMk/>
            <pc:sldMk cId="1166317546" sldId="282"/>
            <ac:picMk id="27" creationId="{9CEDEE68-D512-ED88-B519-CD8D26EC1B92}"/>
          </ac:picMkLst>
        </pc:picChg>
      </pc:sldChg>
      <pc:sldChg chg="del">
        <pc:chgData name="SANJEEV KUMAR SETHI" userId="40963a4f-aefa-4c52-a249-6f40df4c816c" providerId="ADAL" clId="{7749B0FA-B387-43CA-B554-7EFB57C20BBB}" dt="2023-09-19T09:58:50.638" v="13" actId="47"/>
        <pc:sldMkLst>
          <pc:docMk/>
          <pc:sldMk cId="2202927720" sldId="289"/>
        </pc:sldMkLst>
      </pc:sldChg>
      <pc:sldChg chg="del">
        <pc:chgData name="SANJEEV KUMAR SETHI" userId="40963a4f-aefa-4c52-a249-6f40df4c816c" providerId="ADAL" clId="{7749B0FA-B387-43CA-B554-7EFB57C20BBB}" dt="2023-09-19T09:58:51.855" v="14" actId="47"/>
        <pc:sldMkLst>
          <pc:docMk/>
          <pc:sldMk cId="1697964253" sldId="290"/>
        </pc:sldMkLst>
      </pc:sldChg>
      <pc:sldChg chg="del">
        <pc:chgData name="SANJEEV KUMAR SETHI" userId="40963a4f-aefa-4c52-a249-6f40df4c816c" providerId="ADAL" clId="{7749B0FA-B387-43CA-B554-7EFB57C20BBB}" dt="2023-09-19T09:58:45.006" v="3" actId="47"/>
        <pc:sldMkLst>
          <pc:docMk/>
          <pc:sldMk cId="3671247191" sldId="293"/>
        </pc:sldMkLst>
      </pc:sldChg>
      <pc:sldChg chg="del">
        <pc:chgData name="SANJEEV KUMAR SETHI" userId="40963a4f-aefa-4c52-a249-6f40df4c816c" providerId="ADAL" clId="{7749B0FA-B387-43CA-B554-7EFB57C20BBB}" dt="2023-09-19T09:58:45.419" v="4" actId="47"/>
        <pc:sldMkLst>
          <pc:docMk/>
          <pc:sldMk cId="2440969250" sldId="294"/>
        </pc:sldMkLst>
      </pc:sldChg>
      <pc:sldChg chg="del">
        <pc:chgData name="SANJEEV KUMAR SETHI" userId="40963a4f-aefa-4c52-a249-6f40df4c816c" providerId="ADAL" clId="{7749B0FA-B387-43CA-B554-7EFB57C20BBB}" dt="2023-09-19T09:58:45.830" v="5" actId="47"/>
        <pc:sldMkLst>
          <pc:docMk/>
          <pc:sldMk cId="1444766521" sldId="296"/>
        </pc:sldMkLst>
      </pc:sldChg>
      <pc:sldChg chg="del">
        <pc:chgData name="SANJEEV KUMAR SETHI" userId="40963a4f-aefa-4c52-a249-6f40df4c816c" providerId="ADAL" clId="{7749B0FA-B387-43CA-B554-7EFB57C20BBB}" dt="2023-09-19T09:58:46.260" v="6" actId="47"/>
        <pc:sldMkLst>
          <pc:docMk/>
          <pc:sldMk cId="593371536" sldId="297"/>
        </pc:sldMkLst>
      </pc:sldChg>
      <pc:sldChg chg="del">
        <pc:chgData name="SANJEEV KUMAR SETHI" userId="40963a4f-aefa-4c52-a249-6f40df4c816c" providerId="ADAL" clId="{7749B0FA-B387-43CA-B554-7EFB57C20BBB}" dt="2023-09-19T09:58:46.756" v="7" actId="47"/>
        <pc:sldMkLst>
          <pc:docMk/>
          <pc:sldMk cId="2601158906" sldId="298"/>
        </pc:sldMkLst>
      </pc:sldChg>
      <pc:sldChg chg="del">
        <pc:chgData name="SANJEEV KUMAR SETHI" userId="40963a4f-aefa-4c52-a249-6f40df4c816c" providerId="ADAL" clId="{7749B0FA-B387-43CA-B554-7EFB57C20BBB}" dt="2023-09-19T09:58:43.929" v="1" actId="47"/>
        <pc:sldMkLst>
          <pc:docMk/>
          <pc:sldMk cId="3677689724" sldId="302"/>
        </pc:sldMkLst>
      </pc:sldChg>
      <pc:sldChg chg="del">
        <pc:chgData name="SANJEEV KUMAR SETHI" userId="40963a4f-aefa-4c52-a249-6f40df4c816c" providerId="ADAL" clId="{7749B0FA-B387-43CA-B554-7EFB57C20BBB}" dt="2023-09-19T09:58:44.518" v="2" actId="47"/>
        <pc:sldMkLst>
          <pc:docMk/>
          <pc:sldMk cId="3482236352" sldId="303"/>
        </pc:sldMkLst>
      </pc:sldChg>
      <pc:sldChg chg="del">
        <pc:chgData name="SANJEEV KUMAR SETHI" userId="40963a4f-aefa-4c52-a249-6f40df4c816c" providerId="ADAL" clId="{7749B0FA-B387-43CA-B554-7EFB57C20BBB}" dt="2023-09-19T09:58:47.909" v="9" actId="47"/>
        <pc:sldMkLst>
          <pc:docMk/>
          <pc:sldMk cId="3579135356" sldId="305"/>
        </pc:sldMkLst>
      </pc:sldChg>
      <pc:sldChg chg="del">
        <pc:chgData name="SANJEEV KUMAR SETHI" userId="40963a4f-aefa-4c52-a249-6f40df4c816c" providerId="ADAL" clId="{7749B0FA-B387-43CA-B554-7EFB57C20BBB}" dt="2023-09-19T09:58:48.569" v="10" actId="47"/>
        <pc:sldMkLst>
          <pc:docMk/>
          <pc:sldMk cId="2095841632" sldId="306"/>
        </pc:sldMkLst>
      </pc:sldChg>
      <pc:sldChg chg="del">
        <pc:chgData name="SANJEEV KUMAR SETHI" userId="40963a4f-aefa-4c52-a249-6f40df4c816c" providerId="ADAL" clId="{7749B0FA-B387-43CA-B554-7EFB57C20BBB}" dt="2023-09-19T09:58:52.697" v="15" actId="47"/>
        <pc:sldMkLst>
          <pc:docMk/>
          <pc:sldMk cId="3988182616" sldId="307"/>
        </pc:sldMkLst>
      </pc:sldChg>
      <pc:sldChg chg="del">
        <pc:chgData name="SANJEEV KUMAR SETHI" userId="40963a4f-aefa-4c52-a249-6f40df4c816c" providerId="ADAL" clId="{7749B0FA-B387-43CA-B554-7EFB57C20BBB}" dt="2023-09-19T09:58:53.215" v="16" actId="47"/>
        <pc:sldMkLst>
          <pc:docMk/>
          <pc:sldMk cId="3540193391" sldId="308"/>
        </pc:sldMkLst>
      </pc:sldChg>
      <pc:sldChg chg="del">
        <pc:chgData name="SANJEEV KUMAR SETHI" userId="40963a4f-aefa-4c52-a249-6f40df4c816c" providerId="ADAL" clId="{7749B0FA-B387-43CA-B554-7EFB57C20BBB}" dt="2023-09-19T09:58:53.730" v="17" actId="47"/>
        <pc:sldMkLst>
          <pc:docMk/>
          <pc:sldMk cId="999942913" sldId="309"/>
        </pc:sldMkLst>
      </pc:sldChg>
      <pc:sldChg chg="del">
        <pc:chgData name="SANJEEV KUMAR SETHI" userId="40963a4f-aefa-4c52-a249-6f40df4c816c" providerId="ADAL" clId="{7749B0FA-B387-43CA-B554-7EFB57C20BBB}" dt="2023-09-19T09:58:47.168" v="8" actId="47"/>
        <pc:sldMkLst>
          <pc:docMk/>
          <pc:sldMk cId="1018741510" sldId="310"/>
        </pc:sldMkLst>
      </pc:sldChg>
      <pc:sldChg chg="del">
        <pc:chgData name="SANJEEV KUMAR SETHI" userId="40963a4f-aefa-4c52-a249-6f40df4c816c" providerId="ADAL" clId="{7749B0FA-B387-43CA-B554-7EFB57C20BBB}" dt="2023-09-19T09:58:50.275" v="12" actId="47"/>
        <pc:sldMkLst>
          <pc:docMk/>
          <pc:sldMk cId="3875366521" sldId="311"/>
        </pc:sldMkLst>
      </pc:sldChg>
      <pc:sldChg chg="del">
        <pc:chgData name="SANJEEV KUMAR SETHI" userId="40963a4f-aefa-4c52-a249-6f40df4c816c" providerId="ADAL" clId="{7749B0FA-B387-43CA-B554-7EFB57C20BBB}" dt="2023-09-19T09:58:42.835" v="0" actId="47"/>
        <pc:sldMkLst>
          <pc:docMk/>
          <pc:sldMk cId="1762276159" sldId="312"/>
        </pc:sldMkLst>
      </pc:sldChg>
      <pc:sldChg chg="del">
        <pc:chgData name="SANJEEV KUMAR SETHI" userId="40963a4f-aefa-4c52-a249-6f40df4c816c" providerId="ADAL" clId="{7749B0FA-B387-43CA-B554-7EFB57C20BBB}" dt="2023-09-19T09:58:49.280" v="11" actId="47"/>
        <pc:sldMkLst>
          <pc:docMk/>
          <pc:sldMk cId="1848357922" sldId="313"/>
        </pc:sldMkLst>
      </pc:sldChg>
      <pc:sldMasterChg chg="delSldLayout">
        <pc:chgData name="SANJEEV KUMAR SETHI" userId="40963a4f-aefa-4c52-a249-6f40df4c816c" providerId="ADAL" clId="{7749B0FA-B387-43CA-B554-7EFB57C20BBB}" dt="2023-09-19T09:58:47.168" v="8" actId="47"/>
        <pc:sldMasterMkLst>
          <pc:docMk/>
          <pc:sldMasterMk cId="633110292" sldId="2147483648"/>
        </pc:sldMasterMkLst>
        <pc:sldLayoutChg chg="del">
          <pc:chgData name="SANJEEV KUMAR SETHI" userId="40963a4f-aefa-4c52-a249-6f40df4c816c" providerId="ADAL" clId="{7749B0FA-B387-43CA-B554-7EFB57C20BBB}" dt="2023-09-19T09:58:47.168" v="8" actId="47"/>
          <pc:sldLayoutMkLst>
            <pc:docMk/>
            <pc:sldMasterMk cId="633110292" sldId="2147483648"/>
            <pc:sldLayoutMk cId="3936586457" sldId="2147483660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939E4-C102-46E3-8EAA-5757EE78D38C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</dgm:pt>
    <dgm:pt modelId="{1A8FAF9D-69B6-4804-A58E-11C345501CEA}">
      <dgm:prSet phldrT="[Text]" custT="1"/>
      <dgm:spPr/>
      <dgm:t>
        <a:bodyPr/>
        <a:lstStyle/>
        <a:p>
          <a:r>
            <a:rPr lang="en-US" sz="1600" b="1" smtClean="0"/>
            <a:t>102 Digital Journeys</a:t>
          </a:r>
          <a:endParaRPr lang="en-US" sz="1600" b="1" dirty="0"/>
        </a:p>
      </dgm:t>
    </dgm:pt>
    <dgm:pt modelId="{FD8E6701-4CFF-450A-81B7-9533DEEFC360}" type="parTrans" cxnId="{2B9494F4-36F5-47F5-8932-57F436CC4EF4}">
      <dgm:prSet/>
      <dgm:spPr/>
      <dgm:t>
        <a:bodyPr/>
        <a:lstStyle/>
        <a:p>
          <a:endParaRPr lang="en-US"/>
        </a:p>
      </dgm:t>
    </dgm:pt>
    <dgm:pt modelId="{157800C3-9A60-4AFB-AC83-79DEA4ACCE79}" type="sibTrans" cxnId="{2B9494F4-36F5-47F5-8932-57F436CC4EF4}">
      <dgm:prSet/>
      <dgm:spPr/>
      <dgm:t>
        <a:bodyPr/>
        <a:lstStyle/>
        <a:p>
          <a:endParaRPr lang="en-US"/>
        </a:p>
      </dgm:t>
    </dgm:pt>
    <dgm:pt modelId="{C82F1FEC-4C51-4560-A92B-C6E3619B1279}">
      <dgm:prSet phldrT="[Text]" custT="1"/>
      <dgm:spPr/>
      <dgm:t>
        <a:bodyPr/>
        <a:lstStyle/>
        <a:p>
          <a:endParaRPr lang="en-US" sz="1100" smtClean="0"/>
        </a:p>
        <a:p>
          <a:r>
            <a:rPr lang="en-US" sz="1100" b="1" smtClean="0"/>
            <a:t>Retail – 36</a:t>
          </a:r>
        </a:p>
        <a:p>
          <a:r>
            <a:rPr lang="en-US" sz="1100" b="1" smtClean="0"/>
            <a:t>Agri -16</a:t>
          </a:r>
        </a:p>
        <a:p>
          <a:r>
            <a:rPr lang="en-US" sz="1100" b="1" smtClean="0"/>
            <a:t>MSME -18</a:t>
          </a:r>
        </a:p>
        <a:p>
          <a:endParaRPr lang="en-US" sz="1100" dirty="0"/>
        </a:p>
      </dgm:t>
    </dgm:pt>
    <dgm:pt modelId="{71DB51A8-17CC-41F3-BB36-9A1BEDF57E3A}" type="parTrans" cxnId="{62C2FADC-925B-4A87-8B5E-1BA039DAB701}">
      <dgm:prSet/>
      <dgm:spPr/>
      <dgm:t>
        <a:bodyPr/>
        <a:lstStyle/>
        <a:p>
          <a:endParaRPr lang="en-US"/>
        </a:p>
      </dgm:t>
    </dgm:pt>
    <dgm:pt modelId="{E990DF6E-E937-461E-A1A1-C9BCD259F908}" type="sibTrans" cxnId="{62C2FADC-925B-4A87-8B5E-1BA039DAB701}">
      <dgm:prSet/>
      <dgm:spPr/>
      <dgm:t>
        <a:bodyPr/>
        <a:lstStyle/>
        <a:p>
          <a:endParaRPr lang="en-US"/>
        </a:p>
      </dgm:t>
    </dgm:pt>
    <dgm:pt modelId="{BBDC5C3B-38DE-462C-A540-2A0454452F9F}">
      <dgm:prSet phldrT="[Text]" custT="1"/>
      <dgm:spPr/>
      <dgm:t>
        <a:bodyPr/>
        <a:lstStyle/>
        <a:p>
          <a:r>
            <a:rPr lang="en-US" sz="1050" b="1" dirty="0" smtClean="0"/>
            <a:t>Deposits -2</a:t>
          </a:r>
        </a:p>
        <a:p>
          <a:r>
            <a:rPr lang="en-US" sz="1050" b="1" dirty="0" smtClean="0"/>
            <a:t>Insurance/Supply Chain Finance – 2</a:t>
          </a:r>
        </a:p>
        <a:p>
          <a:r>
            <a:rPr lang="en-US" sz="1050" b="1" dirty="0" smtClean="0"/>
            <a:t>Other Processes &amp; Portals - 28</a:t>
          </a:r>
          <a:endParaRPr lang="en-US" sz="1050" b="1" dirty="0"/>
        </a:p>
      </dgm:t>
    </dgm:pt>
    <dgm:pt modelId="{12411F4E-6A3A-4E6F-9D09-4289C5C18751}" type="parTrans" cxnId="{96C61C34-4477-4842-A97F-8F6AF0196B28}">
      <dgm:prSet/>
      <dgm:spPr/>
      <dgm:t>
        <a:bodyPr/>
        <a:lstStyle/>
        <a:p>
          <a:endParaRPr lang="en-US"/>
        </a:p>
      </dgm:t>
    </dgm:pt>
    <dgm:pt modelId="{E45DD469-7788-44DA-B88C-E85189167C67}" type="sibTrans" cxnId="{96C61C34-4477-4842-A97F-8F6AF0196B28}">
      <dgm:prSet/>
      <dgm:spPr/>
      <dgm:t>
        <a:bodyPr/>
        <a:lstStyle/>
        <a:p>
          <a:endParaRPr lang="en-US"/>
        </a:p>
      </dgm:t>
    </dgm:pt>
    <dgm:pt modelId="{9D2A2185-A7BD-4886-A61F-7FD6113365BF}" type="pres">
      <dgm:prSet presAssocID="{E97939E4-C102-46E3-8EAA-5757EE78D38C}" presName="compositeShape" presStyleCnt="0">
        <dgm:presLayoutVars>
          <dgm:dir/>
          <dgm:resizeHandles/>
        </dgm:presLayoutVars>
      </dgm:prSet>
      <dgm:spPr/>
    </dgm:pt>
    <dgm:pt modelId="{8FBDBEC5-0C38-4670-BC5D-5C67C6ED064B}" type="pres">
      <dgm:prSet presAssocID="{E97939E4-C102-46E3-8EAA-5757EE78D38C}" presName="pyramid" presStyleLbl="node1" presStyleIdx="0" presStyleCnt="1" custLinFactX="-7417" custLinFactNeighborX="-100000" custLinFactNeighborY="47267"/>
      <dgm:spPr/>
    </dgm:pt>
    <dgm:pt modelId="{E2407204-E952-40E8-B62C-2F410A33CBB3}" type="pres">
      <dgm:prSet presAssocID="{E97939E4-C102-46E3-8EAA-5757EE78D38C}" presName="theList" presStyleCnt="0"/>
      <dgm:spPr/>
    </dgm:pt>
    <dgm:pt modelId="{85A5F7A1-5A6D-42EB-830E-5663C0763169}" type="pres">
      <dgm:prSet presAssocID="{1A8FAF9D-69B6-4804-A58E-11C345501CEA}" presName="aNode" presStyleLbl="fgAcc1" presStyleIdx="0" presStyleCnt="3" custLinFactNeighborX="-324" custLinFactNeighborY="18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4F414-1C3A-4D81-B08F-4CF428A08AC6}" type="pres">
      <dgm:prSet presAssocID="{1A8FAF9D-69B6-4804-A58E-11C345501CEA}" presName="aSpace" presStyleCnt="0"/>
      <dgm:spPr/>
    </dgm:pt>
    <dgm:pt modelId="{3AE77947-B825-4F3E-A5B5-E3ED84C28414}" type="pres">
      <dgm:prSet presAssocID="{C82F1FEC-4C51-4560-A92B-C6E3619B127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A42B6-D29A-4F47-A7A4-792A29C81DF3}" type="pres">
      <dgm:prSet presAssocID="{C82F1FEC-4C51-4560-A92B-C6E3619B1279}" presName="aSpace" presStyleCnt="0"/>
      <dgm:spPr/>
    </dgm:pt>
    <dgm:pt modelId="{C2065D48-62C5-4A47-AA4E-3D3FE7629B19}" type="pres">
      <dgm:prSet presAssocID="{BBDC5C3B-38DE-462C-A540-2A0454452F9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A0677-3BEA-437A-8945-6E6B40E2FC37}" type="pres">
      <dgm:prSet presAssocID="{BBDC5C3B-38DE-462C-A540-2A0454452F9F}" presName="aSpace" presStyleCnt="0"/>
      <dgm:spPr/>
    </dgm:pt>
  </dgm:ptLst>
  <dgm:cxnLst>
    <dgm:cxn modelId="{96C61C34-4477-4842-A97F-8F6AF0196B28}" srcId="{E97939E4-C102-46E3-8EAA-5757EE78D38C}" destId="{BBDC5C3B-38DE-462C-A540-2A0454452F9F}" srcOrd="2" destOrd="0" parTransId="{12411F4E-6A3A-4E6F-9D09-4289C5C18751}" sibTransId="{E45DD469-7788-44DA-B88C-E85189167C67}"/>
    <dgm:cxn modelId="{2B9494F4-36F5-47F5-8932-57F436CC4EF4}" srcId="{E97939E4-C102-46E3-8EAA-5757EE78D38C}" destId="{1A8FAF9D-69B6-4804-A58E-11C345501CEA}" srcOrd="0" destOrd="0" parTransId="{FD8E6701-4CFF-450A-81B7-9533DEEFC360}" sibTransId="{157800C3-9A60-4AFB-AC83-79DEA4ACCE79}"/>
    <dgm:cxn modelId="{26FC933D-9C11-4A95-A91B-CDAC0C7E1223}" type="presOf" srcId="{BBDC5C3B-38DE-462C-A540-2A0454452F9F}" destId="{C2065D48-62C5-4A47-AA4E-3D3FE7629B19}" srcOrd="0" destOrd="0" presId="urn:microsoft.com/office/officeart/2005/8/layout/pyramid2"/>
    <dgm:cxn modelId="{62C2FADC-925B-4A87-8B5E-1BA039DAB701}" srcId="{E97939E4-C102-46E3-8EAA-5757EE78D38C}" destId="{C82F1FEC-4C51-4560-A92B-C6E3619B1279}" srcOrd="1" destOrd="0" parTransId="{71DB51A8-17CC-41F3-BB36-9A1BEDF57E3A}" sibTransId="{E990DF6E-E937-461E-A1A1-C9BCD259F908}"/>
    <dgm:cxn modelId="{141C4C10-7BC3-481B-80EC-D90D2028B3A4}" type="presOf" srcId="{C82F1FEC-4C51-4560-A92B-C6E3619B1279}" destId="{3AE77947-B825-4F3E-A5B5-E3ED84C28414}" srcOrd="0" destOrd="0" presId="urn:microsoft.com/office/officeart/2005/8/layout/pyramid2"/>
    <dgm:cxn modelId="{0E7FCBDB-CE79-4409-9C0A-FCEFB15D90E4}" type="presOf" srcId="{1A8FAF9D-69B6-4804-A58E-11C345501CEA}" destId="{85A5F7A1-5A6D-42EB-830E-5663C0763169}" srcOrd="0" destOrd="0" presId="urn:microsoft.com/office/officeart/2005/8/layout/pyramid2"/>
    <dgm:cxn modelId="{59554025-4555-4298-84ED-F1172C36D775}" type="presOf" srcId="{E97939E4-C102-46E3-8EAA-5757EE78D38C}" destId="{9D2A2185-A7BD-4886-A61F-7FD6113365BF}" srcOrd="0" destOrd="0" presId="urn:microsoft.com/office/officeart/2005/8/layout/pyramid2"/>
    <dgm:cxn modelId="{57B8745C-287F-4CE6-A88F-B9893473CD5F}" type="presParOf" srcId="{9D2A2185-A7BD-4886-A61F-7FD6113365BF}" destId="{8FBDBEC5-0C38-4670-BC5D-5C67C6ED064B}" srcOrd="0" destOrd="0" presId="urn:microsoft.com/office/officeart/2005/8/layout/pyramid2"/>
    <dgm:cxn modelId="{88F977B7-5F33-480A-9424-EDE35198ECD3}" type="presParOf" srcId="{9D2A2185-A7BD-4886-A61F-7FD6113365BF}" destId="{E2407204-E952-40E8-B62C-2F410A33CBB3}" srcOrd="1" destOrd="0" presId="urn:microsoft.com/office/officeart/2005/8/layout/pyramid2"/>
    <dgm:cxn modelId="{CD93A370-C9BF-4651-BBB8-E8473AB2FE39}" type="presParOf" srcId="{E2407204-E952-40E8-B62C-2F410A33CBB3}" destId="{85A5F7A1-5A6D-42EB-830E-5663C0763169}" srcOrd="0" destOrd="0" presId="urn:microsoft.com/office/officeart/2005/8/layout/pyramid2"/>
    <dgm:cxn modelId="{53D72837-D298-43F9-84B5-48A24DBAC54B}" type="presParOf" srcId="{E2407204-E952-40E8-B62C-2F410A33CBB3}" destId="{E844F414-1C3A-4D81-B08F-4CF428A08AC6}" srcOrd="1" destOrd="0" presId="urn:microsoft.com/office/officeart/2005/8/layout/pyramid2"/>
    <dgm:cxn modelId="{7325CB49-8AF1-4475-81C0-49A6673CFC91}" type="presParOf" srcId="{E2407204-E952-40E8-B62C-2F410A33CBB3}" destId="{3AE77947-B825-4F3E-A5B5-E3ED84C28414}" srcOrd="2" destOrd="0" presId="urn:microsoft.com/office/officeart/2005/8/layout/pyramid2"/>
    <dgm:cxn modelId="{A5C0FB4B-D4AE-4CBB-ACD5-2FCBF8BC10F5}" type="presParOf" srcId="{E2407204-E952-40E8-B62C-2F410A33CBB3}" destId="{EA9A42B6-D29A-4F47-A7A4-792A29C81DF3}" srcOrd="3" destOrd="0" presId="urn:microsoft.com/office/officeart/2005/8/layout/pyramid2"/>
    <dgm:cxn modelId="{0D0797C2-590A-4537-83AE-BD8593BE8E6C}" type="presParOf" srcId="{E2407204-E952-40E8-B62C-2F410A33CBB3}" destId="{C2065D48-62C5-4A47-AA4E-3D3FE7629B19}" srcOrd="4" destOrd="0" presId="urn:microsoft.com/office/officeart/2005/8/layout/pyramid2"/>
    <dgm:cxn modelId="{46682E53-B4E7-40EE-B7D3-35A7AD376301}" type="presParOf" srcId="{E2407204-E952-40E8-B62C-2F410A33CBB3}" destId="{D6AA0677-3BEA-437A-8945-6E6B40E2FC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98209-39C0-4E8C-B8CB-F70F5E400D9A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DDEA2324-E241-4506-95C4-35D50776E672}">
      <dgm:prSet phldrT="[Text]" custT="1"/>
      <dgm:spPr>
        <a:ln w="3175">
          <a:solidFill>
            <a:schemeClr val="accent1"/>
          </a:solidFill>
        </a:ln>
      </dgm:spPr>
      <dgm:t>
        <a:bodyPr/>
        <a:lstStyle/>
        <a:p>
          <a:pPr algn="ctr"/>
          <a:r>
            <a:rPr lang="en-US" sz="1000" b="1" dirty="0" smtClean="0">
              <a:solidFill>
                <a:srgbClr val="002060"/>
              </a:solidFill>
              <a:latin typeface="Bahnschrift" panose="020B0502040204020203" pitchFamily="34" charset="0"/>
            </a:rPr>
            <a:t>Retail – 73%</a:t>
          </a:r>
          <a:endParaRPr lang="en-US" sz="1000" b="1" dirty="0">
            <a:solidFill>
              <a:srgbClr val="002060"/>
            </a:solidFill>
            <a:latin typeface="Bahnschrift" panose="020B0502040204020203" pitchFamily="34" charset="0"/>
          </a:endParaRPr>
        </a:p>
      </dgm:t>
    </dgm:pt>
    <dgm:pt modelId="{18169277-7899-4BA9-A471-7D5D3D6D8BE1}" type="parTrans" cxnId="{2EB13D46-7713-49E9-AD63-C2D3AEA073DE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3951FCAB-8972-4899-8000-E00160B2FF60}" type="sibTrans" cxnId="{2EB13D46-7713-49E9-AD63-C2D3AEA073DE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7AA110DC-EB42-45AC-9BD3-6E79EDD857FB}">
      <dgm:prSet phldrT="[Text]" custT="1"/>
      <dgm:spPr/>
      <dgm:t>
        <a:bodyPr/>
        <a:lstStyle/>
        <a:p>
          <a:pPr algn="ctr"/>
          <a:r>
            <a:rPr lang="en-US" sz="1000" b="1" dirty="0" smtClean="0">
              <a:solidFill>
                <a:schemeClr val="bg1"/>
              </a:solidFill>
              <a:latin typeface="Bahnschrift" panose="020B0502040204020203" pitchFamily="34" charset="0"/>
            </a:rPr>
            <a:t>Agri – 91% </a:t>
          </a:r>
          <a:endParaRPr lang="en-US" sz="10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0A369C2C-5FFF-43A2-9FD6-050603E755D3}" type="parTrans" cxnId="{8B398FEF-3043-4873-9FC5-1FDAB3AF695F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417B3446-F5DF-4873-9AB9-33166B002807}" type="sibTrans" cxnId="{8B398FEF-3043-4873-9FC5-1FDAB3AF695F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2BDD52D5-DDF7-41C2-A8D4-BBAD2A9196B7}">
      <dgm:prSet phldrT="[Text]" custT="1"/>
      <dgm:spPr/>
      <dgm:t>
        <a:bodyPr/>
        <a:lstStyle/>
        <a:p>
          <a:pPr algn="ctr"/>
          <a:r>
            <a:rPr lang="en-US" sz="1000" b="1" dirty="0" smtClean="0">
              <a:solidFill>
                <a:schemeClr val="bg1"/>
              </a:solidFill>
              <a:latin typeface="Bahnschrift" panose="020B0502040204020203" pitchFamily="34" charset="0"/>
            </a:rPr>
            <a:t>MSME – 77%</a:t>
          </a:r>
          <a:endParaRPr lang="en-US" sz="10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10B149CF-729B-4798-9CA5-86C361E54C2F}" type="parTrans" cxnId="{CC4AC37E-21ED-4362-A37C-32FFCA72A2ED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47ECD2D1-9ED6-46BE-9198-C9166E752E7A}" type="sibTrans" cxnId="{CC4AC37E-21ED-4362-A37C-32FFCA72A2ED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2938B02F-434F-4E3F-9941-5A5BC3317112}" type="pres">
      <dgm:prSet presAssocID="{4AF98209-39C0-4E8C-B8CB-F70F5E400D9A}" presName="compositeShape" presStyleCnt="0">
        <dgm:presLayoutVars>
          <dgm:chMax val="7"/>
          <dgm:dir/>
          <dgm:resizeHandles val="exact"/>
        </dgm:presLayoutVars>
      </dgm:prSet>
      <dgm:spPr/>
    </dgm:pt>
    <dgm:pt modelId="{12F47D21-E307-4A1A-B1AE-309155541492}" type="pres">
      <dgm:prSet presAssocID="{4AF98209-39C0-4E8C-B8CB-F70F5E400D9A}" presName="wedge1" presStyleLbl="node1" presStyleIdx="0" presStyleCnt="3"/>
      <dgm:spPr/>
      <dgm:t>
        <a:bodyPr/>
        <a:lstStyle/>
        <a:p>
          <a:endParaRPr lang="en-US"/>
        </a:p>
      </dgm:t>
    </dgm:pt>
    <dgm:pt modelId="{98C886EE-78C2-4B84-953C-E0967BA713EF}" type="pres">
      <dgm:prSet presAssocID="{4AF98209-39C0-4E8C-B8CB-F70F5E400D9A}" presName="dummy1a" presStyleCnt="0"/>
      <dgm:spPr/>
    </dgm:pt>
    <dgm:pt modelId="{96490477-BE27-4E36-A649-325E22DCE4D0}" type="pres">
      <dgm:prSet presAssocID="{4AF98209-39C0-4E8C-B8CB-F70F5E400D9A}" presName="dummy1b" presStyleCnt="0"/>
      <dgm:spPr/>
    </dgm:pt>
    <dgm:pt modelId="{3DB0D7FF-BE8A-4C47-AD0E-087FBAE98E46}" type="pres">
      <dgm:prSet presAssocID="{4AF98209-39C0-4E8C-B8CB-F70F5E400D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66708-8EE2-4937-AD2B-9538F8F55FAC}" type="pres">
      <dgm:prSet presAssocID="{4AF98209-39C0-4E8C-B8CB-F70F5E400D9A}" presName="wedge2" presStyleLbl="node1" presStyleIdx="1" presStyleCnt="3"/>
      <dgm:spPr/>
      <dgm:t>
        <a:bodyPr/>
        <a:lstStyle/>
        <a:p>
          <a:endParaRPr lang="en-US"/>
        </a:p>
      </dgm:t>
    </dgm:pt>
    <dgm:pt modelId="{282F9F87-77C9-4195-A526-19EB05674371}" type="pres">
      <dgm:prSet presAssocID="{4AF98209-39C0-4E8C-B8CB-F70F5E400D9A}" presName="dummy2a" presStyleCnt="0"/>
      <dgm:spPr/>
    </dgm:pt>
    <dgm:pt modelId="{90337929-9FE8-40A1-9C9E-A9FB349E2939}" type="pres">
      <dgm:prSet presAssocID="{4AF98209-39C0-4E8C-B8CB-F70F5E400D9A}" presName="dummy2b" presStyleCnt="0"/>
      <dgm:spPr/>
    </dgm:pt>
    <dgm:pt modelId="{2717E528-371B-4E68-89C4-516D08167896}" type="pres">
      <dgm:prSet presAssocID="{4AF98209-39C0-4E8C-B8CB-F70F5E400D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C83A3-05E2-4D4F-94A7-6FE076846EB5}" type="pres">
      <dgm:prSet presAssocID="{4AF98209-39C0-4E8C-B8CB-F70F5E400D9A}" presName="wedge3" presStyleLbl="node1" presStyleIdx="2" presStyleCnt="3"/>
      <dgm:spPr/>
      <dgm:t>
        <a:bodyPr/>
        <a:lstStyle/>
        <a:p>
          <a:endParaRPr lang="en-US"/>
        </a:p>
      </dgm:t>
    </dgm:pt>
    <dgm:pt modelId="{A1189FE0-83E9-4CC8-95D0-320C8958252B}" type="pres">
      <dgm:prSet presAssocID="{4AF98209-39C0-4E8C-B8CB-F70F5E400D9A}" presName="dummy3a" presStyleCnt="0"/>
      <dgm:spPr/>
    </dgm:pt>
    <dgm:pt modelId="{2082CA41-907B-4A79-8ECB-8B8D7C2EE0FA}" type="pres">
      <dgm:prSet presAssocID="{4AF98209-39C0-4E8C-B8CB-F70F5E400D9A}" presName="dummy3b" presStyleCnt="0"/>
      <dgm:spPr/>
    </dgm:pt>
    <dgm:pt modelId="{C833C61E-6B3B-4C8D-AA8D-32306DD18D66}" type="pres">
      <dgm:prSet presAssocID="{4AF98209-39C0-4E8C-B8CB-F70F5E400D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BC326-179A-457E-9667-8E3642BC2194}" type="pres">
      <dgm:prSet presAssocID="{3951FCAB-8972-4899-8000-E00160B2FF60}" presName="arrowWedge1" presStyleLbl="fgSibTrans2D1" presStyleIdx="0" presStyleCnt="3"/>
      <dgm:spPr/>
    </dgm:pt>
    <dgm:pt modelId="{BAC63C2D-9814-474E-ACDA-4C5174798373}" type="pres">
      <dgm:prSet presAssocID="{417B3446-F5DF-4873-9AB9-33166B002807}" presName="arrowWedge2" presStyleLbl="fgSibTrans2D1" presStyleIdx="1" presStyleCnt="3"/>
      <dgm:spPr/>
    </dgm:pt>
    <dgm:pt modelId="{73937996-0DCB-496A-B7DD-99B2A8538C71}" type="pres">
      <dgm:prSet presAssocID="{47ECD2D1-9ED6-46BE-9198-C9166E752E7A}" presName="arrowWedge3" presStyleLbl="fgSibTrans2D1" presStyleIdx="2" presStyleCnt="3"/>
      <dgm:spPr/>
    </dgm:pt>
  </dgm:ptLst>
  <dgm:cxnLst>
    <dgm:cxn modelId="{D1EC3E24-113F-4560-A073-B72E02CBDC92}" type="presOf" srcId="{DDEA2324-E241-4506-95C4-35D50776E672}" destId="{12F47D21-E307-4A1A-B1AE-309155541492}" srcOrd="0" destOrd="0" presId="urn:microsoft.com/office/officeart/2005/8/layout/cycle8"/>
    <dgm:cxn modelId="{88437F63-2AFA-43D1-A53C-BEA5A59F56DD}" type="presOf" srcId="{2BDD52D5-DDF7-41C2-A8D4-BBAD2A9196B7}" destId="{C833C61E-6B3B-4C8D-AA8D-32306DD18D66}" srcOrd="1" destOrd="0" presId="urn:microsoft.com/office/officeart/2005/8/layout/cycle8"/>
    <dgm:cxn modelId="{8B398FEF-3043-4873-9FC5-1FDAB3AF695F}" srcId="{4AF98209-39C0-4E8C-B8CB-F70F5E400D9A}" destId="{7AA110DC-EB42-45AC-9BD3-6E79EDD857FB}" srcOrd="1" destOrd="0" parTransId="{0A369C2C-5FFF-43A2-9FD6-050603E755D3}" sibTransId="{417B3446-F5DF-4873-9AB9-33166B002807}"/>
    <dgm:cxn modelId="{8182D7B8-44F8-4859-8490-A80879F86C59}" type="presOf" srcId="{7AA110DC-EB42-45AC-9BD3-6E79EDD857FB}" destId="{2717E528-371B-4E68-89C4-516D08167896}" srcOrd="1" destOrd="0" presId="urn:microsoft.com/office/officeart/2005/8/layout/cycle8"/>
    <dgm:cxn modelId="{21E45B42-29D3-4E26-8CBD-9BBF2875D997}" type="presOf" srcId="{DDEA2324-E241-4506-95C4-35D50776E672}" destId="{3DB0D7FF-BE8A-4C47-AD0E-087FBAE98E46}" srcOrd="1" destOrd="0" presId="urn:microsoft.com/office/officeart/2005/8/layout/cycle8"/>
    <dgm:cxn modelId="{27CD6C45-7CDE-4DF6-AE3E-F6E6BFCF7D42}" type="presOf" srcId="{4AF98209-39C0-4E8C-B8CB-F70F5E400D9A}" destId="{2938B02F-434F-4E3F-9941-5A5BC3317112}" srcOrd="0" destOrd="0" presId="urn:microsoft.com/office/officeart/2005/8/layout/cycle8"/>
    <dgm:cxn modelId="{9DC1F6B6-B0A9-4A85-BA22-DC529E9E8E34}" type="presOf" srcId="{2BDD52D5-DDF7-41C2-A8D4-BBAD2A9196B7}" destId="{F55C83A3-05E2-4D4F-94A7-6FE076846EB5}" srcOrd="0" destOrd="0" presId="urn:microsoft.com/office/officeart/2005/8/layout/cycle8"/>
    <dgm:cxn modelId="{2EB13D46-7713-49E9-AD63-C2D3AEA073DE}" srcId="{4AF98209-39C0-4E8C-B8CB-F70F5E400D9A}" destId="{DDEA2324-E241-4506-95C4-35D50776E672}" srcOrd="0" destOrd="0" parTransId="{18169277-7899-4BA9-A471-7D5D3D6D8BE1}" sibTransId="{3951FCAB-8972-4899-8000-E00160B2FF60}"/>
    <dgm:cxn modelId="{CC4AC37E-21ED-4362-A37C-32FFCA72A2ED}" srcId="{4AF98209-39C0-4E8C-B8CB-F70F5E400D9A}" destId="{2BDD52D5-DDF7-41C2-A8D4-BBAD2A9196B7}" srcOrd="2" destOrd="0" parTransId="{10B149CF-729B-4798-9CA5-86C361E54C2F}" sibTransId="{47ECD2D1-9ED6-46BE-9198-C9166E752E7A}"/>
    <dgm:cxn modelId="{B791FFE3-C82E-403D-B317-A4CAF570E266}" type="presOf" srcId="{7AA110DC-EB42-45AC-9BD3-6E79EDD857FB}" destId="{19666708-8EE2-4937-AD2B-9538F8F55FAC}" srcOrd="0" destOrd="0" presId="urn:microsoft.com/office/officeart/2005/8/layout/cycle8"/>
    <dgm:cxn modelId="{E6995725-E0A9-4473-AE94-CE244E4D98C5}" type="presParOf" srcId="{2938B02F-434F-4E3F-9941-5A5BC3317112}" destId="{12F47D21-E307-4A1A-B1AE-309155541492}" srcOrd="0" destOrd="0" presId="urn:microsoft.com/office/officeart/2005/8/layout/cycle8"/>
    <dgm:cxn modelId="{3416BB22-ECAA-485A-9317-D89E1B61E3CF}" type="presParOf" srcId="{2938B02F-434F-4E3F-9941-5A5BC3317112}" destId="{98C886EE-78C2-4B84-953C-E0967BA713EF}" srcOrd="1" destOrd="0" presId="urn:microsoft.com/office/officeart/2005/8/layout/cycle8"/>
    <dgm:cxn modelId="{415B3405-442D-467C-8317-E0419F60E7D1}" type="presParOf" srcId="{2938B02F-434F-4E3F-9941-5A5BC3317112}" destId="{96490477-BE27-4E36-A649-325E22DCE4D0}" srcOrd="2" destOrd="0" presId="urn:microsoft.com/office/officeart/2005/8/layout/cycle8"/>
    <dgm:cxn modelId="{91F71E27-DA82-4A14-919A-F3AE09DF3223}" type="presParOf" srcId="{2938B02F-434F-4E3F-9941-5A5BC3317112}" destId="{3DB0D7FF-BE8A-4C47-AD0E-087FBAE98E46}" srcOrd="3" destOrd="0" presId="urn:microsoft.com/office/officeart/2005/8/layout/cycle8"/>
    <dgm:cxn modelId="{86FCED3C-263F-4BE8-B26C-EB106B1D06F2}" type="presParOf" srcId="{2938B02F-434F-4E3F-9941-5A5BC3317112}" destId="{19666708-8EE2-4937-AD2B-9538F8F55FAC}" srcOrd="4" destOrd="0" presId="urn:microsoft.com/office/officeart/2005/8/layout/cycle8"/>
    <dgm:cxn modelId="{87083D25-AF51-4FA2-AC53-D9C1840DB555}" type="presParOf" srcId="{2938B02F-434F-4E3F-9941-5A5BC3317112}" destId="{282F9F87-77C9-4195-A526-19EB05674371}" srcOrd="5" destOrd="0" presId="urn:microsoft.com/office/officeart/2005/8/layout/cycle8"/>
    <dgm:cxn modelId="{F7EC3750-284E-4748-BE8D-F97CE8509D6C}" type="presParOf" srcId="{2938B02F-434F-4E3F-9941-5A5BC3317112}" destId="{90337929-9FE8-40A1-9C9E-A9FB349E2939}" srcOrd="6" destOrd="0" presId="urn:microsoft.com/office/officeart/2005/8/layout/cycle8"/>
    <dgm:cxn modelId="{0777388C-286E-4C32-B17B-84760232D9BA}" type="presParOf" srcId="{2938B02F-434F-4E3F-9941-5A5BC3317112}" destId="{2717E528-371B-4E68-89C4-516D08167896}" srcOrd="7" destOrd="0" presId="urn:microsoft.com/office/officeart/2005/8/layout/cycle8"/>
    <dgm:cxn modelId="{706DC974-479F-4147-93A7-9396082D0A14}" type="presParOf" srcId="{2938B02F-434F-4E3F-9941-5A5BC3317112}" destId="{F55C83A3-05E2-4D4F-94A7-6FE076846EB5}" srcOrd="8" destOrd="0" presId="urn:microsoft.com/office/officeart/2005/8/layout/cycle8"/>
    <dgm:cxn modelId="{9011FEB6-0A2A-4B30-BA33-A4032A75BF17}" type="presParOf" srcId="{2938B02F-434F-4E3F-9941-5A5BC3317112}" destId="{A1189FE0-83E9-4CC8-95D0-320C8958252B}" srcOrd="9" destOrd="0" presId="urn:microsoft.com/office/officeart/2005/8/layout/cycle8"/>
    <dgm:cxn modelId="{E68B0D38-78A6-4065-B7D1-E09C522B007F}" type="presParOf" srcId="{2938B02F-434F-4E3F-9941-5A5BC3317112}" destId="{2082CA41-907B-4A79-8ECB-8B8D7C2EE0FA}" srcOrd="10" destOrd="0" presId="urn:microsoft.com/office/officeart/2005/8/layout/cycle8"/>
    <dgm:cxn modelId="{7E7B69A6-8465-4C26-8461-74F24CF568D8}" type="presParOf" srcId="{2938B02F-434F-4E3F-9941-5A5BC3317112}" destId="{C833C61E-6B3B-4C8D-AA8D-32306DD18D66}" srcOrd="11" destOrd="0" presId="urn:microsoft.com/office/officeart/2005/8/layout/cycle8"/>
    <dgm:cxn modelId="{6329C99A-F01C-4B62-8D5E-06A91D4D2039}" type="presParOf" srcId="{2938B02F-434F-4E3F-9941-5A5BC3317112}" destId="{0ACBC326-179A-457E-9667-8E3642BC2194}" srcOrd="12" destOrd="0" presId="urn:microsoft.com/office/officeart/2005/8/layout/cycle8"/>
    <dgm:cxn modelId="{C1D3B325-8DAF-47BF-A6D6-FC444ED7CD0F}" type="presParOf" srcId="{2938B02F-434F-4E3F-9941-5A5BC3317112}" destId="{BAC63C2D-9814-474E-ACDA-4C5174798373}" srcOrd="13" destOrd="0" presId="urn:microsoft.com/office/officeart/2005/8/layout/cycle8"/>
    <dgm:cxn modelId="{B9F372A5-A578-41C9-B37A-47004EA2FFF5}" type="presParOf" srcId="{2938B02F-434F-4E3F-9941-5A5BC3317112}" destId="{73937996-0DCB-496A-B7DD-99B2A8538C7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C25E5-4168-4521-9421-6A5759955F83}" type="doc">
      <dgm:prSet loTypeId="urn:microsoft.com/office/officeart/2005/8/layout/vList3" loCatId="picture" qsTypeId="urn:microsoft.com/office/officeart/2005/8/quickstyle/3d1" qsCatId="3D" csTypeId="urn:microsoft.com/office/officeart/2005/8/colors/accent5_2" csCatId="accent5" phldr="1"/>
      <dgm:spPr/>
    </dgm:pt>
    <dgm:pt modelId="{D6D40529-36F6-4BF7-A2AE-06FE38EDA5C8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SNA Solution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9E0AE-B814-40B7-B55F-0A5ED737B779}" type="parTrans" cxnId="{BC0140D0-1C3E-4821-84F4-0DB4947BB818}">
      <dgm:prSet/>
      <dgm:spPr/>
      <dgm:t>
        <a:bodyPr/>
        <a:lstStyle/>
        <a:p>
          <a:endParaRPr lang="en-US"/>
        </a:p>
      </dgm:t>
    </dgm:pt>
    <dgm:pt modelId="{0940D360-E786-4CE6-AFB9-9C1DE7224284}" type="sibTrans" cxnId="{BC0140D0-1C3E-4821-84F4-0DB4947BB818}">
      <dgm:prSet/>
      <dgm:spPr/>
      <dgm:t>
        <a:bodyPr/>
        <a:lstStyle/>
        <a:p>
          <a:endParaRPr lang="en-US"/>
        </a:p>
      </dgm:t>
    </dgm:pt>
    <dgm:pt modelId="{B8F80F58-2660-469D-BD35-DD086F25FD87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Mobile App for Apartment Society Management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74E39-F11D-41CC-AD6A-EF9A7958294C}" type="parTrans" cxnId="{3D169B9A-0228-4055-BBA7-936241EF3B68}">
      <dgm:prSet/>
      <dgm:spPr/>
      <dgm:t>
        <a:bodyPr/>
        <a:lstStyle/>
        <a:p>
          <a:endParaRPr lang="en-US"/>
        </a:p>
      </dgm:t>
    </dgm:pt>
    <dgm:pt modelId="{3063FFCA-3071-4267-B3BB-72FA9BF1B2CF}" type="sibTrans" cxnId="{3D169B9A-0228-4055-BBA7-936241EF3B68}">
      <dgm:prSet/>
      <dgm:spPr/>
      <dgm:t>
        <a:bodyPr/>
        <a:lstStyle/>
        <a:p>
          <a:endParaRPr lang="en-US"/>
        </a:p>
      </dgm:t>
    </dgm:pt>
    <dgm:pt modelId="{07BD723C-0AB2-4A1F-832D-D9F8ABFA15D9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DBT Platform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26BC5-9F35-4952-A2C7-1168D495185C}" type="parTrans" cxnId="{3D232050-D087-4CA4-BDC1-4DB4C7E7D929}">
      <dgm:prSet/>
      <dgm:spPr/>
      <dgm:t>
        <a:bodyPr/>
        <a:lstStyle/>
        <a:p>
          <a:endParaRPr lang="en-US"/>
        </a:p>
      </dgm:t>
    </dgm:pt>
    <dgm:pt modelId="{EBEDD88A-951D-44CF-96BE-9DE458B9D8D4}" type="sibTrans" cxnId="{3D232050-D087-4CA4-BDC1-4DB4C7E7D929}">
      <dgm:prSet/>
      <dgm:spPr/>
      <dgm:t>
        <a:bodyPr/>
        <a:lstStyle/>
        <a:p>
          <a:endParaRPr lang="en-US"/>
        </a:p>
      </dgm:t>
    </dgm:pt>
    <dgm:pt modelId="{951B65CE-9396-4917-AF52-E5E2C3B347F2}">
      <dgm:prSet phldrT="[Text]" custT="1"/>
      <dgm:spPr/>
      <dgm:t>
        <a:bodyPr/>
        <a:lstStyle/>
        <a:p>
          <a:pPr rtl="0"/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Solutions to Municipal Corporations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70D88-CE08-42E0-B48E-9BF155797B1C}" type="parTrans" cxnId="{FDAE2B89-3CA2-45F5-8E0B-F549CF8C3018}">
      <dgm:prSet/>
      <dgm:spPr/>
      <dgm:t>
        <a:bodyPr/>
        <a:lstStyle/>
        <a:p>
          <a:endParaRPr lang="en-US"/>
        </a:p>
      </dgm:t>
    </dgm:pt>
    <dgm:pt modelId="{0F53806B-F6C8-4956-BF3D-E61B7CE971E1}" type="sibTrans" cxnId="{FDAE2B89-3CA2-45F5-8E0B-F549CF8C3018}">
      <dgm:prSet/>
      <dgm:spPr/>
      <dgm:t>
        <a:bodyPr/>
        <a:lstStyle/>
        <a:p>
          <a:endParaRPr lang="en-US"/>
        </a:p>
      </dgm:t>
    </dgm:pt>
    <dgm:pt modelId="{D8862B0A-D830-4482-AC1E-A4879AE2626B}">
      <dgm:prSet phldrT="[Text]" custT="1"/>
      <dgm:spPr/>
      <dgm:t>
        <a:bodyPr/>
        <a:lstStyle/>
        <a:p>
          <a:pPr rtl="0"/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Religious Institution Management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9F7F2-FCD5-4844-92CD-6AC97243C808}" type="parTrans" cxnId="{9CDFCD1E-687B-405A-9D9C-CBC692354B87}">
      <dgm:prSet/>
      <dgm:spPr/>
      <dgm:t>
        <a:bodyPr/>
        <a:lstStyle/>
        <a:p>
          <a:endParaRPr lang="en-US"/>
        </a:p>
      </dgm:t>
    </dgm:pt>
    <dgm:pt modelId="{0A04290C-7736-44C9-BA05-AAD2BCD0A89F}" type="sibTrans" cxnId="{9CDFCD1E-687B-405A-9D9C-CBC692354B87}">
      <dgm:prSet/>
      <dgm:spPr/>
      <dgm:t>
        <a:bodyPr/>
        <a:lstStyle/>
        <a:p>
          <a:endParaRPr lang="en-US"/>
        </a:p>
      </dgm:t>
    </dgm:pt>
    <dgm:pt modelId="{4EA5EE97-2C2C-4C6C-AE06-86B36CC0F501}">
      <dgm:prSet phldrT="[Text]" custT="1"/>
      <dgm:spPr/>
      <dgm:t>
        <a:bodyPr/>
        <a:lstStyle/>
        <a:p>
          <a:pPr rtl="0"/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CESS Collection Portal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0D2F7-1DB2-4601-81C8-40AADC42FD9B}" type="parTrans" cxnId="{02688FF0-11F0-49D6-96D4-3E23AF788B23}">
      <dgm:prSet/>
      <dgm:spPr/>
      <dgm:t>
        <a:bodyPr/>
        <a:lstStyle/>
        <a:p>
          <a:endParaRPr lang="en-US"/>
        </a:p>
      </dgm:t>
    </dgm:pt>
    <dgm:pt modelId="{90F56349-96C8-409D-9CE3-FE8FA30485B2}" type="sibTrans" cxnId="{02688FF0-11F0-49D6-96D4-3E23AF788B23}">
      <dgm:prSet/>
      <dgm:spPr/>
      <dgm:t>
        <a:bodyPr/>
        <a:lstStyle/>
        <a:p>
          <a:endParaRPr lang="en-US"/>
        </a:p>
      </dgm:t>
    </dgm:pt>
    <dgm:pt modelId="{3D05F354-93A7-4350-B1A6-9F8F1A0D9A5E}">
      <dgm:prSet phldrT="[Text]" custT="1"/>
      <dgm:spPr/>
      <dgm:t>
        <a:bodyPr/>
        <a:lstStyle/>
        <a:p>
          <a:pPr rtl="0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IB SUGAM: Bulk Payment Management System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9E135-1EDB-49A1-BEC6-5DC43B98C03C}" type="parTrans" cxnId="{1BBD4747-E3CA-4214-B096-B7B08B2AE9ED}">
      <dgm:prSet/>
      <dgm:spPr/>
      <dgm:t>
        <a:bodyPr/>
        <a:lstStyle/>
        <a:p>
          <a:endParaRPr lang="en-US"/>
        </a:p>
      </dgm:t>
    </dgm:pt>
    <dgm:pt modelId="{6E375614-4F55-4754-A558-AC5998C9FCB4}" type="sibTrans" cxnId="{1BBD4747-E3CA-4214-B096-B7B08B2AE9ED}">
      <dgm:prSet/>
      <dgm:spPr/>
      <dgm:t>
        <a:bodyPr/>
        <a:lstStyle/>
        <a:p>
          <a:endParaRPr lang="en-US"/>
        </a:p>
      </dgm:t>
    </dgm:pt>
    <dgm:pt modelId="{0FF8FED4-FE3D-47C4-95E0-5D41D50E769A}">
      <dgm:prSet phldrT="[Text]" custT="1"/>
      <dgm:spPr/>
      <dgm:t>
        <a:bodyPr/>
        <a:lstStyle/>
        <a:p>
          <a:pPr rtl="0"/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Coaching Management Solution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62D20-249C-45F4-8991-36196ABAAA3C}" type="parTrans" cxnId="{16C3675A-3FC5-4203-A944-53A1858126DB}">
      <dgm:prSet/>
      <dgm:spPr/>
      <dgm:t>
        <a:bodyPr/>
        <a:lstStyle/>
        <a:p>
          <a:endParaRPr lang="en-US"/>
        </a:p>
      </dgm:t>
    </dgm:pt>
    <dgm:pt modelId="{321F0880-FF32-4819-A881-5200A335A65E}" type="sibTrans" cxnId="{16C3675A-3FC5-4203-A944-53A1858126DB}">
      <dgm:prSet/>
      <dgm:spPr/>
      <dgm:t>
        <a:bodyPr/>
        <a:lstStyle/>
        <a:p>
          <a:endParaRPr lang="en-US"/>
        </a:p>
      </dgm:t>
    </dgm:pt>
    <dgm:pt modelId="{0FA87DCD-D21C-402F-A312-6AA18240C579}" type="pres">
      <dgm:prSet presAssocID="{168C25E5-4168-4521-9421-6A5759955F83}" presName="linearFlow" presStyleCnt="0">
        <dgm:presLayoutVars>
          <dgm:dir/>
          <dgm:resizeHandles val="exact"/>
        </dgm:presLayoutVars>
      </dgm:prSet>
      <dgm:spPr/>
    </dgm:pt>
    <dgm:pt modelId="{D948313C-3F11-4E33-9857-64718AF7FECF}" type="pres">
      <dgm:prSet presAssocID="{D6D40529-36F6-4BF7-A2AE-06FE38EDA5C8}" presName="composite" presStyleCnt="0"/>
      <dgm:spPr/>
    </dgm:pt>
    <dgm:pt modelId="{B7953FB2-6770-4485-B196-8FA31BADA256}" type="pres">
      <dgm:prSet presAssocID="{D6D40529-36F6-4BF7-A2AE-06FE38EDA5C8}" presName="imgShp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EBCA80-7EB1-4FB3-91CD-52A401CF52C3}" type="pres">
      <dgm:prSet presAssocID="{D6D40529-36F6-4BF7-A2AE-06FE38EDA5C8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4FB3B-C747-4C1C-9774-77698E2419E9}" type="pres">
      <dgm:prSet presAssocID="{0940D360-E786-4CE6-AFB9-9C1DE7224284}" presName="spacing" presStyleCnt="0"/>
      <dgm:spPr/>
    </dgm:pt>
    <dgm:pt modelId="{5550A0B7-9D6D-469A-BAA6-59F7A7942405}" type="pres">
      <dgm:prSet presAssocID="{B8F80F58-2660-469D-BD35-DD086F25FD87}" presName="composite" presStyleCnt="0"/>
      <dgm:spPr/>
    </dgm:pt>
    <dgm:pt modelId="{926CF2A9-1727-4308-B163-90F54A0A7C0E}" type="pres">
      <dgm:prSet presAssocID="{B8F80F58-2660-469D-BD35-DD086F25FD87}" presName="imgShp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421837-1072-41FD-B834-E2FB90CF039D}" type="pres">
      <dgm:prSet presAssocID="{B8F80F58-2660-469D-BD35-DD086F25FD87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7B093-EA9C-4AD2-8575-14E7A3BC2A1D}" type="pres">
      <dgm:prSet presAssocID="{3063FFCA-3071-4267-B3BB-72FA9BF1B2CF}" presName="spacing" presStyleCnt="0"/>
      <dgm:spPr/>
    </dgm:pt>
    <dgm:pt modelId="{04B718D4-6E1E-4B66-9FEB-CFBDFE3A1F3E}" type="pres">
      <dgm:prSet presAssocID="{07BD723C-0AB2-4A1F-832D-D9F8ABFA15D9}" presName="composite" presStyleCnt="0"/>
      <dgm:spPr/>
    </dgm:pt>
    <dgm:pt modelId="{BBB443AC-EC0B-4BAE-8891-6708638CC5D2}" type="pres">
      <dgm:prSet presAssocID="{07BD723C-0AB2-4A1F-832D-D9F8ABFA15D9}" presName="imgShp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0648EF-1E02-4746-90F3-F6505B320EE6}" type="pres">
      <dgm:prSet presAssocID="{07BD723C-0AB2-4A1F-832D-D9F8ABFA15D9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BB870-8B8A-457B-93FE-868E2D6DBA71}" type="pres">
      <dgm:prSet presAssocID="{EBEDD88A-951D-44CF-96BE-9DE458B9D8D4}" presName="spacing" presStyleCnt="0"/>
      <dgm:spPr/>
    </dgm:pt>
    <dgm:pt modelId="{D5CD86A5-C216-4D5D-B97D-37664FFE8420}" type="pres">
      <dgm:prSet presAssocID="{951B65CE-9396-4917-AF52-E5E2C3B347F2}" presName="composite" presStyleCnt="0"/>
      <dgm:spPr/>
    </dgm:pt>
    <dgm:pt modelId="{F446D430-B25F-4D4A-8A07-9F1ECE3FA2C9}" type="pres">
      <dgm:prSet presAssocID="{951B65CE-9396-4917-AF52-E5E2C3B347F2}" presName="imgShp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F2355F2-DF41-4159-AA63-4B42D6513940}" type="pres">
      <dgm:prSet presAssocID="{951B65CE-9396-4917-AF52-E5E2C3B347F2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5DDAA-E48B-4054-95BC-511434CEF0E4}" type="pres">
      <dgm:prSet presAssocID="{0F53806B-F6C8-4956-BF3D-E61B7CE971E1}" presName="spacing" presStyleCnt="0"/>
      <dgm:spPr/>
    </dgm:pt>
    <dgm:pt modelId="{AD5C3D9F-D894-4CC6-90F0-2CB8D4173D21}" type="pres">
      <dgm:prSet presAssocID="{D8862B0A-D830-4482-AC1E-A4879AE2626B}" presName="composite" presStyleCnt="0"/>
      <dgm:spPr/>
    </dgm:pt>
    <dgm:pt modelId="{9C869D33-42B8-42B2-B1AC-4D7F48F98EC4}" type="pres">
      <dgm:prSet presAssocID="{D8862B0A-D830-4482-AC1E-A4879AE2626B}" presName="imgShp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6590959-A92C-4BF6-95C8-95941824FA9D}" type="pres">
      <dgm:prSet presAssocID="{D8862B0A-D830-4482-AC1E-A4879AE2626B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B416E-21E3-46E9-AD50-0695E49B1A2D}" type="pres">
      <dgm:prSet presAssocID="{0A04290C-7736-44C9-BA05-AAD2BCD0A89F}" presName="spacing" presStyleCnt="0"/>
      <dgm:spPr/>
    </dgm:pt>
    <dgm:pt modelId="{B50D484F-8063-4462-B765-53E01A32F1AF}" type="pres">
      <dgm:prSet presAssocID="{4EA5EE97-2C2C-4C6C-AE06-86B36CC0F501}" presName="composite" presStyleCnt="0"/>
      <dgm:spPr/>
    </dgm:pt>
    <dgm:pt modelId="{FBD95624-D7B6-43FD-BB91-0FC142C85522}" type="pres">
      <dgm:prSet presAssocID="{4EA5EE97-2C2C-4C6C-AE06-86B36CC0F501}" presName="imgShp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F565A8D-FE27-489B-B226-4DBC6B3E8DB6}" type="pres">
      <dgm:prSet presAssocID="{4EA5EE97-2C2C-4C6C-AE06-86B36CC0F501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2CFEA-B60B-46E0-BD12-7A242A5AD128}" type="pres">
      <dgm:prSet presAssocID="{90F56349-96C8-409D-9CE3-FE8FA30485B2}" presName="spacing" presStyleCnt="0"/>
      <dgm:spPr/>
    </dgm:pt>
    <dgm:pt modelId="{18FDB3AF-19F4-493C-93DD-73D3C2329E68}" type="pres">
      <dgm:prSet presAssocID="{3D05F354-93A7-4350-B1A6-9F8F1A0D9A5E}" presName="composite" presStyleCnt="0"/>
      <dgm:spPr/>
    </dgm:pt>
    <dgm:pt modelId="{0F5AF4C1-786A-4293-8940-33CDF6D55571}" type="pres">
      <dgm:prSet presAssocID="{3D05F354-93A7-4350-B1A6-9F8F1A0D9A5E}" presName="imgShp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FF941377-1AA9-40E1-B180-532028CE495C}" type="pres">
      <dgm:prSet presAssocID="{3D05F354-93A7-4350-B1A6-9F8F1A0D9A5E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A9890-F329-4519-AABF-E2D2F6680BA9}" type="pres">
      <dgm:prSet presAssocID="{6E375614-4F55-4754-A558-AC5998C9FCB4}" presName="spacing" presStyleCnt="0"/>
      <dgm:spPr/>
    </dgm:pt>
    <dgm:pt modelId="{F13FF256-6805-4847-96BF-228A869AC9C7}" type="pres">
      <dgm:prSet presAssocID="{0FF8FED4-FE3D-47C4-95E0-5D41D50E769A}" presName="composite" presStyleCnt="0"/>
      <dgm:spPr/>
    </dgm:pt>
    <dgm:pt modelId="{8B661DD7-DB0B-4D55-A8F3-BA1A3940BE47}" type="pres">
      <dgm:prSet presAssocID="{0FF8FED4-FE3D-47C4-95E0-5D41D50E769A}" presName="imgShp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A413D878-68D7-41C0-9A73-8F353612152C}" type="pres">
      <dgm:prSet presAssocID="{0FF8FED4-FE3D-47C4-95E0-5D41D50E769A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E2B89-3CA2-45F5-8E0B-F549CF8C3018}" srcId="{168C25E5-4168-4521-9421-6A5759955F83}" destId="{951B65CE-9396-4917-AF52-E5E2C3B347F2}" srcOrd="3" destOrd="0" parTransId="{89F70D88-CE08-42E0-B48E-9BF155797B1C}" sibTransId="{0F53806B-F6C8-4956-BF3D-E61B7CE971E1}"/>
    <dgm:cxn modelId="{02688FF0-11F0-49D6-96D4-3E23AF788B23}" srcId="{168C25E5-4168-4521-9421-6A5759955F83}" destId="{4EA5EE97-2C2C-4C6C-AE06-86B36CC0F501}" srcOrd="5" destOrd="0" parTransId="{C520D2F7-1DB2-4601-81C8-40AADC42FD9B}" sibTransId="{90F56349-96C8-409D-9CE3-FE8FA30485B2}"/>
    <dgm:cxn modelId="{1BBD4747-E3CA-4214-B096-B7B08B2AE9ED}" srcId="{168C25E5-4168-4521-9421-6A5759955F83}" destId="{3D05F354-93A7-4350-B1A6-9F8F1A0D9A5E}" srcOrd="6" destOrd="0" parTransId="{7DA9E135-1EDB-49A1-BEC6-5DC43B98C03C}" sibTransId="{6E375614-4F55-4754-A558-AC5998C9FCB4}"/>
    <dgm:cxn modelId="{BC0140D0-1C3E-4821-84F4-0DB4947BB818}" srcId="{168C25E5-4168-4521-9421-6A5759955F83}" destId="{D6D40529-36F6-4BF7-A2AE-06FE38EDA5C8}" srcOrd="0" destOrd="0" parTransId="{B8A9E0AE-B814-40B7-B55F-0A5ED737B779}" sibTransId="{0940D360-E786-4CE6-AFB9-9C1DE7224284}"/>
    <dgm:cxn modelId="{E528BBF3-A33A-44BD-A880-E55BC917F99F}" type="presOf" srcId="{4EA5EE97-2C2C-4C6C-AE06-86B36CC0F501}" destId="{4F565A8D-FE27-489B-B226-4DBC6B3E8DB6}" srcOrd="0" destOrd="0" presId="urn:microsoft.com/office/officeart/2005/8/layout/vList3"/>
    <dgm:cxn modelId="{9CDFCD1E-687B-405A-9D9C-CBC692354B87}" srcId="{168C25E5-4168-4521-9421-6A5759955F83}" destId="{D8862B0A-D830-4482-AC1E-A4879AE2626B}" srcOrd="4" destOrd="0" parTransId="{8DC9F7F2-FCD5-4844-92CD-6AC97243C808}" sibTransId="{0A04290C-7736-44C9-BA05-AAD2BCD0A89F}"/>
    <dgm:cxn modelId="{F29FE3B7-5271-45DE-BFA2-F7A5AAE6DFD1}" type="presOf" srcId="{B8F80F58-2660-469D-BD35-DD086F25FD87}" destId="{4B421837-1072-41FD-B834-E2FB90CF039D}" srcOrd="0" destOrd="0" presId="urn:microsoft.com/office/officeart/2005/8/layout/vList3"/>
    <dgm:cxn modelId="{64BE6CAF-C213-4A0D-ADE6-4733CCC1FB5A}" type="presOf" srcId="{D6D40529-36F6-4BF7-A2AE-06FE38EDA5C8}" destId="{F3EBCA80-7EB1-4FB3-91CD-52A401CF52C3}" srcOrd="0" destOrd="0" presId="urn:microsoft.com/office/officeart/2005/8/layout/vList3"/>
    <dgm:cxn modelId="{9698C51B-B6E2-4F1F-BA35-2A60BC7141B8}" type="presOf" srcId="{0FF8FED4-FE3D-47C4-95E0-5D41D50E769A}" destId="{A413D878-68D7-41C0-9A73-8F353612152C}" srcOrd="0" destOrd="0" presId="urn:microsoft.com/office/officeart/2005/8/layout/vList3"/>
    <dgm:cxn modelId="{6AFA6DB8-5ED7-47E8-9B81-C84488AC651F}" type="presOf" srcId="{168C25E5-4168-4521-9421-6A5759955F83}" destId="{0FA87DCD-D21C-402F-A312-6AA18240C579}" srcOrd="0" destOrd="0" presId="urn:microsoft.com/office/officeart/2005/8/layout/vList3"/>
    <dgm:cxn modelId="{3D169B9A-0228-4055-BBA7-936241EF3B68}" srcId="{168C25E5-4168-4521-9421-6A5759955F83}" destId="{B8F80F58-2660-469D-BD35-DD086F25FD87}" srcOrd="1" destOrd="0" parTransId="{CCF74E39-F11D-41CC-AD6A-EF9A7958294C}" sibTransId="{3063FFCA-3071-4267-B3BB-72FA9BF1B2CF}"/>
    <dgm:cxn modelId="{3D232050-D087-4CA4-BDC1-4DB4C7E7D929}" srcId="{168C25E5-4168-4521-9421-6A5759955F83}" destId="{07BD723C-0AB2-4A1F-832D-D9F8ABFA15D9}" srcOrd="2" destOrd="0" parTransId="{06026BC5-9F35-4952-A2C7-1168D495185C}" sibTransId="{EBEDD88A-951D-44CF-96BE-9DE458B9D8D4}"/>
    <dgm:cxn modelId="{C75A32E3-A2C4-4351-B585-93ABF7FD3FC1}" type="presOf" srcId="{D8862B0A-D830-4482-AC1E-A4879AE2626B}" destId="{66590959-A92C-4BF6-95C8-95941824FA9D}" srcOrd="0" destOrd="0" presId="urn:microsoft.com/office/officeart/2005/8/layout/vList3"/>
    <dgm:cxn modelId="{16C3675A-3FC5-4203-A944-53A1858126DB}" srcId="{168C25E5-4168-4521-9421-6A5759955F83}" destId="{0FF8FED4-FE3D-47C4-95E0-5D41D50E769A}" srcOrd="7" destOrd="0" parTransId="{90162D20-249C-45F4-8991-36196ABAAA3C}" sibTransId="{321F0880-FF32-4819-A881-5200A335A65E}"/>
    <dgm:cxn modelId="{243B31EE-0B6F-4D5A-BBD2-04631FD8B038}" type="presOf" srcId="{07BD723C-0AB2-4A1F-832D-D9F8ABFA15D9}" destId="{E00648EF-1E02-4746-90F3-F6505B320EE6}" srcOrd="0" destOrd="0" presId="urn:microsoft.com/office/officeart/2005/8/layout/vList3"/>
    <dgm:cxn modelId="{7792F363-A496-4C0B-A5DE-D29E95C54C8E}" type="presOf" srcId="{3D05F354-93A7-4350-B1A6-9F8F1A0D9A5E}" destId="{FF941377-1AA9-40E1-B180-532028CE495C}" srcOrd="0" destOrd="0" presId="urn:microsoft.com/office/officeart/2005/8/layout/vList3"/>
    <dgm:cxn modelId="{EB2567D9-7289-42CD-9B3E-538E40504D41}" type="presOf" srcId="{951B65CE-9396-4917-AF52-E5E2C3B347F2}" destId="{2F2355F2-DF41-4159-AA63-4B42D6513940}" srcOrd="0" destOrd="0" presId="urn:microsoft.com/office/officeart/2005/8/layout/vList3"/>
    <dgm:cxn modelId="{335C6B05-3355-431A-BA59-A01187A50E69}" type="presParOf" srcId="{0FA87DCD-D21C-402F-A312-6AA18240C579}" destId="{D948313C-3F11-4E33-9857-64718AF7FECF}" srcOrd="0" destOrd="0" presId="urn:microsoft.com/office/officeart/2005/8/layout/vList3"/>
    <dgm:cxn modelId="{11A9CFA0-DDD8-476E-907D-0F1A5023098C}" type="presParOf" srcId="{D948313C-3F11-4E33-9857-64718AF7FECF}" destId="{B7953FB2-6770-4485-B196-8FA31BADA256}" srcOrd="0" destOrd="0" presId="urn:microsoft.com/office/officeart/2005/8/layout/vList3"/>
    <dgm:cxn modelId="{92682C62-7627-46A2-982A-9BFDF512F28D}" type="presParOf" srcId="{D948313C-3F11-4E33-9857-64718AF7FECF}" destId="{F3EBCA80-7EB1-4FB3-91CD-52A401CF52C3}" srcOrd="1" destOrd="0" presId="urn:microsoft.com/office/officeart/2005/8/layout/vList3"/>
    <dgm:cxn modelId="{BA656A44-E497-4A2F-AAEC-AE20DA97F80A}" type="presParOf" srcId="{0FA87DCD-D21C-402F-A312-6AA18240C579}" destId="{6A54FB3B-C747-4C1C-9774-77698E2419E9}" srcOrd="1" destOrd="0" presId="urn:microsoft.com/office/officeart/2005/8/layout/vList3"/>
    <dgm:cxn modelId="{9C87AEB7-0FAA-4150-9C35-12AA7B167E98}" type="presParOf" srcId="{0FA87DCD-D21C-402F-A312-6AA18240C579}" destId="{5550A0B7-9D6D-469A-BAA6-59F7A7942405}" srcOrd="2" destOrd="0" presId="urn:microsoft.com/office/officeart/2005/8/layout/vList3"/>
    <dgm:cxn modelId="{126EC7F9-0932-4E6B-84A0-A50ED3AAEDAB}" type="presParOf" srcId="{5550A0B7-9D6D-469A-BAA6-59F7A7942405}" destId="{926CF2A9-1727-4308-B163-90F54A0A7C0E}" srcOrd="0" destOrd="0" presId="urn:microsoft.com/office/officeart/2005/8/layout/vList3"/>
    <dgm:cxn modelId="{6B831C62-D286-46AA-871D-CBCB63428EE0}" type="presParOf" srcId="{5550A0B7-9D6D-469A-BAA6-59F7A7942405}" destId="{4B421837-1072-41FD-B834-E2FB90CF039D}" srcOrd="1" destOrd="0" presId="urn:microsoft.com/office/officeart/2005/8/layout/vList3"/>
    <dgm:cxn modelId="{B4BBE27F-5FF7-4E5F-AA80-195BF33A74F4}" type="presParOf" srcId="{0FA87DCD-D21C-402F-A312-6AA18240C579}" destId="{4E47B093-EA9C-4AD2-8575-14E7A3BC2A1D}" srcOrd="3" destOrd="0" presId="urn:microsoft.com/office/officeart/2005/8/layout/vList3"/>
    <dgm:cxn modelId="{D730A1DE-5099-4890-BB83-8375604F8AEE}" type="presParOf" srcId="{0FA87DCD-D21C-402F-A312-6AA18240C579}" destId="{04B718D4-6E1E-4B66-9FEB-CFBDFE3A1F3E}" srcOrd="4" destOrd="0" presId="urn:microsoft.com/office/officeart/2005/8/layout/vList3"/>
    <dgm:cxn modelId="{DA8DBFA9-C233-47A6-83BD-11CB8B123C19}" type="presParOf" srcId="{04B718D4-6E1E-4B66-9FEB-CFBDFE3A1F3E}" destId="{BBB443AC-EC0B-4BAE-8891-6708638CC5D2}" srcOrd="0" destOrd="0" presId="urn:microsoft.com/office/officeart/2005/8/layout/vList3"/>
    <dgm:cxn modelId="{F22100F9-DB45-4847-95EF-FD7D6990FA1D}" type="presParOf" srcId="{04B718D4-6E1E-4B66-9FEB-CFBDFE3A1F3E}" destId="{E00648EF-1E02-4746-90F3-F6505B320EE6}" srcOrd="1" destOrd="0" presId="urn:microsoft.com/office/officeart/2005/8/layout/vList3"/>
    <dgm:cxn modelId="{E8038378-FEEF-4450-9E83-474E8B9CBDE0}" type="presParOf" srcId="{0FA87DCD-D21C-402F-A312-6AA18240C579}" destId="{386BB870-8B8A-457B-93FE-868E2D6DBA71}" srcOrd="5" destOrd="0" presId="urn:microsoft.com/office/officeart/2005/8/layout/vList3"/>
    <dgm:cxn modelId="{15597AC4-D273-4663-8B87-D4B83A564859}" type="presParOf" srcId="{0FA87DCD-D21C-402F-A312-6AA18240C579}" destId="{D5CD86A5-C216-4D5D-B97D-37664FFE8420}" srcOrd="6" destOrd="0" presId="urn:microsoft.com/office/officeart/2005/8/layout/vList3"/>
    <dgm:cxn modelId="{135D180B-C91C-47AC-96F9-1F08B72FA854}" type="presParOf" srcId="{D5CD86A5-C216-4D5D-B97D-37664FFE8420}" destId="{F446D430-B25F-4D4A-8A07-9F1ECE3FA2C9}" srcOrd="0" destOrd="0" presId="urn:microsoft.com/office/officeart/2005/8/layout/vList3"/>
    <dgm:cxn modelId="{7B31A2FE-7406-4D23-AEC6-EC92141C826A}" type="presParOf" srcId="{D5CD86A5-C216-4D5D-B97D-37664FFE8420}" destId="{2F2355F2-DF41-4159-AA63-4B42D6513940}" srcOrd="1" destOrd="0" presId="urn:microsoft.com/office/officeart/2005/8/layout/vList3"/>
    <dgm:cxn modelId="{1635A84F-D3A7-483D-BC54-6229227695BF}" type="presParOf" srcId="{0FA87DCD-D21C-402F-A312-6AA18240C579}" destId="{5AF5DDAA-E48B-4054-95BC-511434CEF0E4}" srcOrd="7" destOrd="0" presId="urn:microsoft.com/office/officeart/2005/8/layout/vList3"/>
    <dgm:cxn modelId="{9835F8C1-EFD4-4294-AE39-B0EB7CF45E38}" type="presParOf" srcId="{0FA87DCD-D21C-402F-A312-6AA18240C579}" destId="{AD5C3D9F-D894-4CC6-90F0-2CB8D4173D21}" srcOrd="8" destOrd="0" presId="urn:microsoft.com/office/officeart/2005/8/layout/vList3"/>
    <dgm:cxn modelId="{5E9BD902-3D7D-4D11-9761-907BE5CD3647}" type="presParOf" srcId="{AD5C3D9F-D894-4CC6-90F0-2CB8D4173D21}" destId="{9C869D33-42B8-42B2-B1AC-4D7F48F98EC4}" srcOrd="0" destOrd="0" presId="urn:microsoft.com/office/officeart/2005/8/layout/vList3"/>
    <dgm:cxn modelId="{E4B1FDAB-CC34-4C41-8EA1-9775380ECDAE}" type="presParOf" srcId="{AD5C3D9F-D894-4CC6-90F0-2CB8D4173D21}" destId="{66590959-A92C-4BF6-95C8-95941824FA9D}" srcOrd="1" destOrd="0" presId="urn:microsoft.com/office/officeart/2005/8/layout/vList3"/>
    <dgm:cxn modelId="{2529FAE9-0DAD-4428-9F1E-B4205BF16C14}" type="presParOf" srcId="{0FA87DCD-D21C-402F-A312-6AA18240C579}" destId="{41FB416E-21E3-46E9-AD50-0695E49B1A2D}" srcOrd="9" destOrd="0" presId="urn:microsoft.com/office/officeart/2005/8/layout/vList3"/>
    <dgm:cxn modelId="{DF0EC7F5-E99D-4C08-BB82-CD0F94377686}" type="presParOf" srcId="{0FA87DCD-D21C-402F-A312-6AA18240C579}" destId="{B50D484F-8063-4462-B765-53E01A32F1AF}" srcOrd="10" destOrd="0" presId="urn:microsoft.com/office/officeart/2005/8/layout/vList3"/>
    <dgm:cxn modelId="{2453AD17-130E-4A5E-8D9F-95F9901DBBB4}" type="presParOf" srcId="{B50D484F-8063-4462-B765-53E01A32F1AF}" destId="{FBD95624-D7B6-43FD-BB91-0FC142C85522}" srcOrd="0" destOrd="0" presId="urn:microsoft.com/office/officeart/2005/8/layout/vList3"/>
    <dgm:cxn modelId="{389F0706-AD23-4D07-BEDC-619D7CA48C3A}" type="presParOf" srcId="{B50D484F-8063-4462-B765-53E01A32F1AF}" destId="{4F565A8D-FE27-489B-B226-4DBC6B3E8DB6}" srcOrd="1" destOrd="0" presId="urn:microsoft.com/office/officeart/2005/8/layout/vList3"/>
    <dgm:cxn modelId="{EC457818-1F58-497A-90EE-26F22FEABF51}" type="presParOf" srcId="{0FA87DCD-D21C-402F-A312-6AA18240C579}" destId="{FDC2CFEA-B60B-46E0-BD12-7A242A5AD128}" srcOrd="11" destOrd="0" presId="urn:microsoft.com/office/officeart/2005/8/layout/vList3"/>
    <dgm:cxn modelId="{B802FD25-0467-4793-B713-8A02214113E4}" type="presParOf" srcId="{0FA87DCD-D21C-402F-A312-6AA18240C579}" destId="{18FDB3AF-19F4-493C-93DD-73D3C2329E68}" srcOrd="12" destOrd="0" presId="urn:microsoft.com/office/officeart/2005/8/layout/vList3"/>
    <dgm:cxn modelId="{E44B38C4-1FE5-4329-AFAC-0DE9F7F5E2D1}" type="presParOf" srcId="{18FDB3AF-19F4-493C-93DD-73D3C2329E68}" destId="{0F5AF4C1-786A-4293-8940-33CDF6D55571}" srcOrd="0" destOrd="0" presId="urn:microsoft.com/office/officeart/2005/8/layout/vList3"/>
    <dgm:cxn modelId="{7411EBF3-C27B-4159-9DC2-F16B210D5148}" type="presParOf" srcId="{18FDB3AF-19F4-493C-93DD-73D3C2329E68}" destId="{FF941377-1AA9-40E1-B180-532028CE495C}" srcOrd="1" destOrd="0" presId="urn:microsoft.com/office/officeart/2005/8/layout/vList3"/>
    <dgm:cxn modelId="{2C3391CF-7EFB-4D5F-B62C-B40F0DDDAB6B}" type="presParOf" srcId="{0FA87DCD-D21C-402F-A312-6AA18240C579}" destId="{A15A9890-F329-4519-AABF-E2D2F6680BA9}" srcOrd="13" destOrd="0" presId="urn:microsoft.com/office/officeart/2005/8/layout/vList3"/>
    <dgm:cxn modelId="{598B2B01-C6A3-4D31-86A3-F5CD6FDBCF7E}" type="presParOf" srcId="{0FA87DCD-D21C-402F-A312-6AA18240C579}" destId="{F13FF256-6805-4847-96BF-228A869AC9C7}" srcOrd="14" destOrd="0" presId="urn:microsoft.com/office/officeart/2005/8/layout/vList3"/>
    <dgm:cxn modelId="{1C58AD39-ADBF-47E8-A0EC-41EAF7738345}" type="presParOf" srcId="{F13FF256-6805-4847-96BF-228A869AC9C7}" destId="{8B661DD7-DB0B-4D55-A8F3-BA1A3940BE47}" srcOrd="0" destOrd="0" presId="urn:microsoft.com/office/officeart/2005/8/layout/vList3"/>
    <dgm:cxn modelId="{7B031985-173F-4DB8-BE49-4F094D39B16D}" type="presParOf" srcId="{F13FF256-6805-4847-96BF-228A869AC9C7}" destId="{A413D878-68D7-41C0-9A73-8F35361215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C25E5-4168-4521-9421-6A5759955F83}" type="doc">
      <dgm:prSet loTypeId="urn:microsoft.com/office/officeart/2005/8/layout/vList3" loCatId="pictur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D40529-36F6-4BF7-A2AE-06FE38EDA5C8}">
      <dgm:prSet phldrT="[Text]" custT="1"/>
      <dgm:spPr/>
      <dgm:t>
        <a:bodyPr/>
        <a:lstStyle/>
        <a:p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E-Governance solution for eProcurement, </a:t>
          </a:r>
          <a:r>
            <a:rPr lang="en-IN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eTendering</a:t>
          </a:r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IN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eAuction</a:t>
          </a:r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system </a:t>
          </a:r>
          <a:r>
            <a:rPr lang="en-IN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200" dirty="0"/>
        </a:p>
      </dgm:t>
    </dgm:pt>
    <dgm:pt modelId="{B8A9E0AE-B814-40B7-B55F-0A5ED737B779}" type="parTrans" cxnId="{BC0140D0-1C3E-4821-84F4-0DB4947BB818}">
      <dgm:prSet/>
      <dgm:spPr/>
      <dgm:t>
        <a:bodyPr/>
        <a:lstStyle/>
        <a:p>
          <a:endParaRPr lang="en-US"/>
        </a:p>
      </dgm:t>
    </dgm:pt>
    <dgm:pt modelId="{0940D360-E786-4CE6-AFB9-9C1DE7224284}" type="sibTrans" cxnId="{BC0140D0-1C3E-4821-84F4-0DB4947BB818}">
      <dgm:prSet/>
      <dgm:spPr/>
      <dgm:t>
        <a:bodyPr/>
        <a:lstStyle/>
        <a:p>
          <a:endParaRPr lang="en-US"/>
        </a:p>
      </dgm:t>
    </dgm:pt>
    <dgm:pt modelId="{B8F80F58-2660-469D-BD35-DD086F25FD87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POS, Dynamic QR</a:t>
          </a:r>
          <a:endParaRPr lang="en-US" sz="1200" dirty="0"/>
        </a:p>
      </dgm:t>
    </dgm:pt>
    <dgm:pt modelId="{CCF74E39-F11D-41CC-AD6A-EF9A7958294C}" type="parTrans" cxnId="{3D169B9A-0228-4055-BBA7-936241EF3B68}">
      <dgm:prSet/>
      <dgm:spPr/>
      <dgm:t>
        <a:bodyPr/>
        <a:lstStyle/>
        <a:p>
          <a:endParaRPr lang="en-US"/>
        </a:p>
      </dgm:t>
    </dgm:pt>
    <dgm:pt modelId="{3063FFCA-3071-4267-B3BB-72FA9BF1B2CF}" type="sibTrans" cxnId="{3D169B9A-0228-4055-BBA7-936241EF3B68}">
      <dgm:prSet/>
      <dgm:spPr/>
      <dgm:t>
        <a:bodyPr/>
        <a:lstStyle/>
        <a:p>
          <a:endParaRPr lang="en-US"/>
        </a:p>
      </dgm:t>
    </dgm:pt>
    <dgm:pt modelId="{07BD723C-0AB2-4A1F-832D-D9F8ABFA15D9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Salary solution</a:t>
          </a:r>
          <a:endParaRPr lang="en-US" sz="1200" dirty="0"/>
        </a:p>
      </dgm:t>
    </dgm:pt>
    <dgm:pt modelId="{06026BC5-9F35-4952-A2C7-1168D495185C}" type="parTrans" cxnId="{3D232050-D087-4CA4-BDC1-4DB4C7E7D929}">
      <dgm:prSet/>
      <dgm:spPr/>
      <dgm:t>
        <a:bodyPr/>
        <a:lstStyle/>
        <a:p>
          <a:endParaRPr lang="en-US"/>
        </a:p>
      </dgm:t>
    </dgm:pt>
    <dgm:pt modelId="{EBEDD88A-951D-44CF-96BE-9DE458B9D8D4}" type="sibTrans" cxnId="{3D232050-D087-4CA4-BDC1-4DB4C7E7D929}">
      <dgm:prSet/>
      <dgm:spPr/>
      <dgm:t>
        <a:bodyPr/>
        <a:lstStyle/>
        <a:p>
          <a:endParaRPr lang="en-US"/>
        </a:p>
      </dgm:t>
    </dgm:pt>
    <dgm:pt modelId="{D8862B0A-D830-4482-AC1E-A4879AE2626B}">
      <dgm:prSet phldrT="[Text]" custT="1"/>
      <dgm:spPr/>
      <dgm:t>
        <a:bodyPr/>
        <a:lstStyle/>
        <a:p>
          <a:pPr rtl="0"/>
          <a:r>
            <a:rPr lang="en-IN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Ind</a:t>
          </a:r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Pension: e-PPO Generation</a:t>
          </a:r>
          <a:endParaRPr lang="en-US" sz="1200" dirty="0"/>
        </a:p>
      </dgm:t>
    </dgm:pt>
    <dgm:pt modelId="{8DC9F7F2-FCD5-4844-92CD-6AC97243C808}" type="parTrans" cxnId="{9CDFCD1E-687B-405A-9D9C-CBC692354B87}">
      <dgm:prSet/>
      <dgm:spPr/>
      <dgm:t>
        <a:bodyPr/>
        <a:lstStyle/>
        <a:p>
          <a:endParaRPr lang="en-US"/>
        </a:p>
      </dgm:t>
    </dgm:pt>
    <dgm:pt modelId="{0A04290C-7736-44C9-BA05-AAD2BCD0A89F}" type="sibTrans" cxnId="{9CDFCD1E-687B-405A-9D9C-CBC692354B87}">
      <dgm:prSet/>
      <dgm:spPr/>
      <dgm:t>
        <a:bodyPr/>
        <a:lstStyle/>
        <a:p>
          <a:endParaRPr lang="en-US"/>
        </a:p>
      </dgm:t>
    </dgm:pt>
    <dgm:pt modelId="{4EA5EE97-2C2C-4C6C-AE06-86B36CC0F501}">
      <dgm:prSet phldrT="[Text]" custT="1"/>
      <dgm:spPr/>
      <dgm:t>
        <a:bodyPr/>
        <a:lstStyle/>
        <a:p>
          <a:pPr rtl="0"/>
          <a:r>
            <a:rPr lang="en-IN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eRupi</a:t>
          </a:r>
          <a:endParaRPr lang="en-US" sz="1200" dirty="0"/>
        </a:p>
      </dgm:t>
    </dgm:pt>
    <dgm:pt modelId="{C520D2F7-1DB2-4601-81C8-40AADC42FD9B}" type="parTrans" cxnId="{02688FF0-11F0-49D6-96D4-3E23AF788B23}">
      <dgm:prSet/>
      <dgm:spPr/>
      <dgm:t>
        <a:bodyPr/>
        <a:lstStyle/>
        <a:p>
          <a:endParaRPr lang="en-US"/>
        </a:p>
      </dgm:t>
    </dgm:pt>
    <dgm:pt modelId="{90F56349-96C8-409D-9CE3-FE8FA30485B2}" type="sibTrans" cxnId="{02688FF0-11F0-49D6-96D4-3E23AF788B23}">
      <dgm:prSet/>
      <dgm:spPr/>
      <dgm:t>
        <a:bodyPr/>
        <a:lstStyle/>
        <a:p>
          <a:endParaRPr lang="en-US"/>
        </a:p>
      </dgm:t>
    </dgm:pt>
    <dgm:pt modelId="{3D05F354-93A7-4350-B1A6-9F8F1A0D9A5E}">
      <dgm:prSet phldrT="[Text]" custT="1"/>
      <dgm:spPr/>
      <dgm:t>
        <a:bodyPr/>
        <a:lstStyle/>
        <a:p>
          <a:pPr rtl="0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Hostel Management Solution</a:t>
          </a:r>
          <a:endParaRPr lang="en-US" sz="1200" dirty="0"/>
        </a:p>
      </dgm:t>
    </dgm:pt>
    <dgm:pt modelId="{7DA9E135-1EDB-49A1-BEC6-5DC43B98C03C}" type="parTrans" cxnId="{1BBD4747-E3CA-4214-B096-B7B08B2AE9ED}">
      <dgm:prSet/>
      <dgm:spPr/>
      <dgm:t>
        <a:bodyPr/>
        <a:lstStyle/>
        <a:p>
          <a:endParaRPr lang="en-US"/>
        </a:p>
      </dgm:t>
    </dgm:pt>
    <dgm:pt modelId="{6E375614-4F55-4754-A558-AC5998C9FCB4}" type="sibTrans" cxnId="{1BBD4747-E3CA-4214-B096-B7B08B2AE9ED}">
      <dgm:prSet/>
      <dgm:spPr/>
      <dgm:t>
        <a:bodyPr/>
        <a:lstStyle/>
        <a:p>
          <a:endParaRPr lang="en-US"/>
        </a:p>
      </dgm:t>
    </dgm:pt>
    <dgm:pt modelId="{4EB45121-53E3-4E15-8749-7856C2A1B708}">
      <dgm:prSet phldrT="[Text]" custT="1"/>
      <dgm:spPr/>
      <dgm:t>
        <a:bodyPr/>
        <a:lstStyle/>
        <a:p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API Banking </a:t>
          </a:r>
          <a:endParaRPr lang="en-US" sz="1200" dirty="0"/>
        </a:p>
      </dgm:t>
    </dgm:pt>
    <dgm:pt modelId="{DA5EB94A-4809-49C6-A1B9-1330171C8929}" type="parTrans" cxnId="{3634D754-CFE1-4427-8C4F-AC8C4BFAFB50}">
      <dgm:prSet/>
      <dgm:spPr/>
      <dgm:t>
        <a:bodyPr/>
        <a:lstStyle/>
        <a:p>
          <a:endParaRPr lang="en-US"/>
        </a:p>
      </dgm:t>
    </dgm:pt>
    <dgm:pt modelId="{CD5EDC5E-201A-4F2F-BE6D-F396549DF9F9}" type="sibTrans" cxnId="{3634D754-CFE1-4427-8C4F-AC8C4BFAFB50}">
      <dgm:prSet/>
      <dgm:spPr/>
      <dgm:t>
        <a:bodyPr/>
        <a:lstStyle/>
        <a:p>
          <a:endParaRPr lang="en-US"/>
        </a:p>
      </dgm:t>
    </dgm:pt>
    <dgm:pt modelId="{683ED650-AFE2-4F58-B80E-B73EC8531426}">
      <dgm:prSet phldrT="[Text]" custT="1"/>
      <dgm:spPr/>
      <dgm:t>
        <a:bodyPr/>
        <a:lstStyle/>
        <a:p>
          <a:pPr rtl="0"/>
          <a:r>
            <a:rPr lang="en-IN" sz="1200" b="1" dirty="0" smtClean="0">
              <a:latin typeface="Arial" panose="020B0604020202020204" pitchFamily="34" charset="0"/>
              <a:cs typeface="Arial" panose="020B0604020202020204" pitchFamily="34" charset="0"/>
            </a:rPr>
            <a:t>Web based GPF Solution</a:t>
          </a:r>
          <a:endParaRPr lang="en-US" sz="1200" dirty="0"/>
        </a:p>
      </dgm:t>
    </dgm:pt>
    <dgm:pt modelId="{42D9589C-B9A9-4132-AD7C-19E142A60F4F}" type="parTrans" cxnId="{5F8784D1-8375-4BF2-8356-373A1A50DD66}">
      <dgm:prSet/>
      <dgm:spPr/>
      <dgm:t>
        <a:bodyPr/>
        <a:lstStyle/>
        <a:p>
          <a:endParaRPr lang="en-US"/>
        </a:p>
      </dgm:t>
    </dgm:pt>
    <dgm:pt modelId="{C4867A17-78B8-4FF3-B925-66CCE2D8BB4F}" type="sibTrans" cxnId="{5F8784D1-8375-4BF2-8356-373A1A50DD66}">
      <dgm:prSet/>
      <dgm:spPr/>
      <dgm:t>
        <a:bodyPr/>
        <a:lstStyle/>
        <a:p>
          <a:endParaRPr lang="en-US"/>
        </a:p>
      </dgm:t>
    </dgm:pt>
    <dgm:pt modelId="{0FA87DCD-D21C-402F-A312-6AA18240C579}" type="pres">
      <dgm:prSet presAssocID="{168C25E5-4168-4521-9421-6A5759955F8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8313C-3F11-4E33-9857-64718AF7FECF}" type="pres">
      <dgm:prSet presAssocID="{D6D40529-36F6-4BF7-A2AE-06FE38EDA5C8}" presName="composite" presStyleCnt="0"/>
      <dgm:spPr/>
      <dgm:t>
        <a:bodyPr/>
        <a:lstStyle/>
        <a:p>
          <a:endParaRPr lang="en-US"/>
        </a:p>
      </dgm:t>
    </dgm:pt>
    <dgm:pt modelId="{B7953FB2-6770-4485-B196-8FA31BADA256}" type="pres">
      <dgm:prSet presAssocID="{D6D40529-36F6-4BF7-A2AE-06FE38EDA5C8}" presName="imgShp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EBCA80-7EB1-4FB3-91CD-52A401CF52C3}" type="pres">
      <dgm:prSet presAssocID="{D6D40529-36F6-4BF7-A2AE-06FE38EDA5C8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4FB3B-C747-4C1C-9774-77698E2419E9}" type="pres">
      <dgm:prSet presAssocID="{0940D360-E786-4CE6-AFB9-9C1DE7224284}" presName="spacing" presStyleCnt="0"/>
      <dgm:spPr/>
      <dgm:t>
        <a:bodyPr/>
        <a:lstStyle/>
        <a:p>
          <a:endParaRPr lang="en-US"/>
        </a:p>
      </dgm:t>
    </dgm:pt>
    <dgm:pt modelId="{EE336654-9519-464B-96FE-405BE47B3D94}" type="pres">
      <dgm:prSet presAssocID="{4EB45121-53E3-4E15-8749-7856C2A1B708}" presName="composite" presStyleCnt="0"/>
      <dgm:spPr/>
      <dgm:t>
        <a:bodyPr/>
        <a:lstStyle/>
        <a:p>
          <a:endParaRPr lang="en-US"/>
        </a:p>
      </dgm:t>
    </dgm:pt>
    <dgm:pt modelId="{7EC973D1-66C8-4D12-AD02-C3ED0A2E5AC1}" type="pres">
      <dgm:prSet presAssocID="{4EB45121-53E3-4E15-8749-7856C2A1B708}" presName="imgShp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1ED8F1-2ADA-4979-A850-E6F37C0C4D9E}" type="pres">
      <dgm:prSet presAssocID="{4EB45121-53E3-4E15-8749-7856C2A1B708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D973C-0933-4CA1-9EAD-2A6AFEE33A3D}" type="pres">
      <dgm:prSet presAssocID="{CD5EDC5E-201A-4F2F-BE6D-F396549DF9F9}" presName="spacing" presStyleCnt="0"/>
      <dgm:spPr/>
      <dgm:t>
        <a:bodyPr/>
        <a:lstStyle/>
        <a:p>
          <a:endParaRPr lang="en-US"/>
        </a:p>
      </dgm:t>
    </dgm:pt>
    <dgm:pt modelId="{5550A0B7-9D6D-469A-BAA6-59F7A7942405}" type="pres">
      <dgm:prSet presAssocID="{B8F80F58-2660-469D-BD35-DD086F25FD87}" presName="composite" presStyleCnt="0"/>
      <dgm:spPr/>
      <dgm:t>
        <a:bodyPr/>
        <a:lstStyle/>
        <a:p>
          <a:endParaRPr lang="en-US"/>
        </a:p>
      </dgm:t>
    </dgm:pt>
    <dgm:pt modelId="{926CF2A9-1727-4308-B163-90F54A0A7C0E}" type="pres">
      <dgm:prSet presAssocID="{B8F80F58-2660-469D-BD35-DD086F25FD87}" presName="imgShp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421837-1072-41FD-B834-E2FB90CF039D}" type="pres">
      <dgm:prSet presAssocID="{B8F80F58-2660-469D-BD35-DD086F25FD87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7B093-EA9C-4AD2-8575-14E7A3BC2A1D}" type="pres">
      <dgm:prSet presAssocID="{3063FFCA-3071-4267-B3BB-72FA9BF1B2CF}" presName="spacing" presStyleCnt="0"/>
      <dgm:spPr/>
      <dgm:t>
        <a:bodyPr/>
        <a:lstStyle/>
        <a:p>
          <a:endParaRPr lang="en-US"/>
        </a:p>
      </dgm:t>
    </dgm:pt>
    <dgm:pt modelId="{04B718D4-6E1E-4B66-9FEB-CFBDFE3A1F3E}" type="pres">
      <dgm:prSet presAssocID="{07BD723C-0AB2-4A1F-832D-D9F8ABFA15D9}" presName="composite" presStyleCnt="0"/>
      <dgm:spPr/>
      <dgm:t>
        <a:bodyPr/>
        <a:lstStyle/>
        <a:p>
          <a:endParaRPr lang="en-US"/>
        </a:p>
      </dgm:t>
    </dgm:pt>
    <dgm:pt modelId="{BBB443AC-EC0B-4BAE-8891-6708638CC5D2}" type="pres">
      <dgm:prSet presAssocID="{07BD723C-0AB2-4A1F-832D-D9F8ABFA15D9}" presName="imgShp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00648EF-1E02-4746-90F3-F6505B320EE6}" type="pres">
      <dgm:prSet presAssocID="{07BD723C-0AB2-4A1F-832D-D9F8ABFA15D9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BB870-8B8A-457B-93FE-868E2D6DBA71}" type="pres">
      <dgm:prSet presAssocID="{EBEDD88A-951D-44CF-96BE-9DE458B9D8D4}" presName="spacing" presStyleCnt="0"/>
      <dgm:spPr/>
      <dgm:t>
        <a:bodyPr/>
        <a:lstStyle/>
        <a:p>
          <a:endParaRPr lang="en-US"/>
        </a:p>
      </dgm:t>
    </dgm:pt>
    <dgm:pt modelId="{AD5C3D9F-D894-4CC6-90F0-2CB8D4173D21}" type="pres">
      <dgm:prSet presAssocID="{D8862B0A-D830-4482-AC1E-A4879AE2626B}" presName="composite" presStyleCnt="0"/>
      <dgm:spPr/>
      <dgm:t>
        <a:bodyPr/>
        <a:lstStyle/>
        <a:p>
          <a:endParaRPr lang="en-US"/>
        </a:p>
      </dgm:t>
    </dgm:pt>
    <dgm:pt modelId="{9C869D33-42B8-42B2-B1AC-4D7F48F98EC4}" type="pres">
      <dgm:prSet presAssocID="{D8862B0A-D830-4482-AC1E-A4879AE2626B}" presName="imgShp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590959-A92C-4BF6-95C8-95941824FA9D}" type="pres">
      <dgm:prSet presAssocID="{D8862B0A-D830-4482-AC1E-A4879AE2626B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B416E-21E3-46E9-AD50-0695E49B1A2D}" type="pres">
      <dgm:prSet presAssocID="{0A04290C-7736-44C9-BA05-AAD2BCD0A89F}" presName="spacing" presStyleCnt="0"/>
      <dgm:spPr/>
      <dgm:t>
        <a:bodyPr/>
        <a:lstStyle/>
        <a:p>
          <a:endParaRPr lang="en-US"/>
        </a:p>
      </dgm:t>
    </dgm:pt>
    <dgm:pt modelId="{691A1322-F7D1-4AEB-93F1-B40CE67A20F1}" type="pres">
      <dgm:prSet presAssocID="{683ED650-AFE2-4F58-B80E-B73EC8531426}" presName="composite" presStyleCnt="0"/>
      <dgm:spPr/>
      <dgm:t>
        <a:bodyPr/>
        <a:lstStyle/>
        <a:p>
          <a:endParaRPr lang="en-US"/>
        </a:p>
      </dgm:t>
    </dgm:pt>
    <dgm:pt modelId="{A75A9969-78C0-4D37-9339-728469061BAB}" type="pres">
      <dgm:prSet presAssocID="{683ED650-AFE2-4F58-B80E-B73EC8531426}" presName="imgShp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A4CEF5-C571-47F7-983E-0067742D5D82}" type="pres">
      <dgm:prSet presAssocID="{683ED650-AFE2-4F58-B80E-B73EC853142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B9882-FF0B-4E7A-9137-28CA0CE340DC}" type="pres">
      <dgm:prSet presAssocID="{C4867A17-78B8-4FF3-B925-66CCE2D8BB4F}" presName="spacing" presStyleCnt="0"/>
      <dgm:spPr/>
      <dgm:t>
        <a:bodyPr/>
        <a:lstStyle/>
        <a:p>
          <a:endParaRPr lang="en-US"/>
        </a:p>
      </dgm:t>
    </dgm:pt>
    <dgm:pt modelId="{B50D484F-8063-4462-B765-53E01A32F1AF}" type="pres">
      <dgm:prSet presAssocID="{4EA5EE97-2C2C-4C6C-AE06-86B36CC0F501}" presName="composite" presStyleCnt="0"/>
      <dgm:spPr/>
      <dgm:t>
        <a:bodyPr/>
        <a:lstStyle/>
        <a:p>
          <a:endParaRPr lang="en-US"/>
        </a:p>
      </dgm:t>
    </dgm:pt>
    <dgm:pt modelId="{FBD95624-D7B6-43FD-BB91-0FC142C85522}" type="pres">
      <dgm:prSet presAssocID="{4EA5EE97-2C2C-4C6C-AE06-86B36CC0F501}" presName="imgShp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565A8D-FE27-489B-B226-4DBC6B3E8DB6}" type="pres">
      <dgm:prSet presAssocID="{4EA5EE97-2C2C-4C6C-AE06-86B36CC0F501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2CFEA-B60B-46E0-BD12-7A242A5AD128}" type="pres">
      <dgm:prSet presAssocID="{90F56349-96C8-409D-9CE3-FE8FA30485B2}" presName="spacing" presStyleCnt="0"/>
      <dgm:spPr/>
      <dgm:t>
        <a:bodyPr/>
        <a:lstStyle/>
        <a:p>
          <a:endParaRPr lang="en-US"/>
        </a:p>
      </dgm:t>
    </dgm:pt>
    <dgm:pt modelId="{18FDB3AF-19F4-493C-93DD-73D3C2329E68}" type="pres">
      <dgm:prSet presAssocID="{3D05F354-93A7-4350-B1A6-9F8F1A0D9A5E}" presName="composite" presStyleCnt="0"/>
      <dgm:spPr/>
      <dgm:t>
        <a:bodyPr/>
        <a:lstStyle/>
        <a:p>
          <a:endParaRPr lang="en-US"/>
        </a:p>
      </dgm:t>
    </dgm:pt>
    <dgm:pt modelId="{0F5AF4C1-786A-4293-8940-33CDF6D55571}" type="pres">
      <dgm:prSet presAssocID="{3D05F354-93A7-4350-B1A6-9F8F1A0D9A5E}" presName="imgShp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941377-1AA9-40E1-B180-532028CE495C}" type="pres">
      <dgm:prSet presAssocID="{3D05F354-93A7-4350-B1A6-9F8F1A0D9A5E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88FF0-11F0-49D6-96D4-3E23AF788B23}" srcId="{168C25E5-4168-4521-9421-6A5759955F83}" destId="{4EA5EE97-2C2C-4C6C-AE06-86B36CC0F501}" srcOrd="6" destOrd="0" parTransId="{C520D2F7-1DB2-4601-81C8-40AADC42FD9B}" sibTransId="{90F56349-96C8-409D-9CE3-FE8FA30485B2}"/>
    <dgm:cxn modelId="{1BBD4747-E3CA-4214-B096-B7B08B2AE9ED}" srcId="{168C25E5-4168-4521-9421-6A5759955F83}" destId="{3D05F354-93A7-4350-B1A6-9F8F1A0D9A5E}" srcOrd="7" destOrd="0" parTransId="{7DA9E135-1EDB-49A1-BEC6-5DC43B98C03C}" sibTransId="{6E375614-4F55-4754-A558-AC5998C9FCB4}"/>
    <dgm:cxn modelId="{5F8784D1-8375-4BF2-8356-373A1A50DD66}" srcId="{168C25E5-4168-4521-9421-6A5759955F83}" destId="{683ED650-AFE2-4F58-B80E-B73EC8531426}" srcOrd="5" destOrd="0" parTransId="{42D9589C-B9A9-4132-AD7C-19E142A60F4F}" sibTransId="{C4867A17-78B8-4FF3-B925-66CCE2D8BB4F}"/>
    <dgm:cxn modelId="{BC0140D0-1C3E-4821-84F4-0DB4947BB818}" srcId="{168C25E5-4168-4521-9421-6A5759955F83}" destId="{D6D40529-36F6-4BF7-A2AE-06FE38EDA5C8}" srcOrd="0" destOrd="0" parTransId="{B8A9E0AE-B814-40B7-B55F-0A5ED737B779}" sibTransId="{0940D360-E786-4CE6-AFB9-9C1DE7224284}"/>
    <dgm:cxn modelId="{E528BBF3-A33A-44BD-A880-E55BC917F99F}" type="presOf" srcId="{4EA5EE97-2C2C-4C6C-AE06-86B36CC0F501}" destId="{4F565A8D-FE27-489B-B226-4DBC6B3E8DB6}" srcOrd="0" destOrd="0" presId="urn:microsoft.com/office/officeart/2005/8/layout/vList3"/>
    <dgm:cxn modelId="{9CDFCD1E-687B-405A-9D9C-CBC692354B87}" srcId="{168C25E5-4168-4521-9421-6A5759955F83}" destId="{D8862B0A-D830-4482-AC1E-A4879AE2626B}" srcOrd="4" destOrd="0" parTransId="{8DC9F7F2-FCD5-4844-92CD-6AC97243C808}" sibTransId="{0A04290C-7736-44C9-BA05-AAD2BCD0A89F}"/>
    <dgm:cxn modelId="{F29FE3B7-5271-45DE-BFA2-F7A5AAE6DFD1}" type="presOf" srcId="{B8F80F58-2660-469D-BD35-DD086F25FD87}" destId="{4B421837-1072-41FD-B834-E2FB90CF039D}" srcOrd="0" destOrd="0" presId="urn:microsoft.com/office/officeart/2005/8/layout/vList3"/>
    <dgm:cxn modelId="{4EAD7A75-3844-4FF0-B65D-DEB2A5028DA3}" type="presOf" srcId="{4EB45121-53E3-4E15-8749-7856C2A1B708}" destId="{D91ED8F1-2ADA-4979-A850-E6F37C0C4D9E}" srcOrd="0" destOrd="0" presId="urn:microsoft.com/office/officeart/2005/8/layout/vList3"/>
    <dgm:cxn modelId="{64BE6CAF-C213-4A0D-ADE6-4733CCC1FB5A}" type="presOf" srcId="{D6D40529-36F6-4BF7-A2AE-06FE38EDA5C8}" destId="{F3EBCA80-7EB1-4FB3-91CD-52A401CF52C3}" srcOrd="0" destOrd="0" presId="urn:microsoft.com/office/officeart/2005/8/layout/vList3"/>
    <dgm:cxn modelId="{0BD76F64-CFC5-4F9C-B2A5-7756073321F7}" type="presOf" srcId="{683ED650-AFE2-4F58-B80E-B73EC8531426}" destId="{2FA4CEF5-C571-47F7-983E-0067742D5D82}" srcOrd="0" destOrd="0" presId="urn:microsoft.com/office/officeart/2005/8/layout/vList3"/>
    <dgm:cxn modelId="{3634D754-CFE1-4427-8C4F-AC8C4BFAFB50}" srcId="{168C25E5-4168-4521-9421-6A5759955F83}" destId="{4EB45121-53E3-4E15-8749-7856C2A1B708}" srcOrd="1" destOrd="0" parTransId="{DA5EB94A-4809-49C6-A1B9-1330171C8929}" sibTransId="{CD5EDC5E-201A-4F2F-BE6D-F396549DF9F9}"/>
    <dgm:cxn modelId="{6AFA6DB8-5ED7-47E8-9B81-C84488AC651F}" type="presOf" srcId="{168C25E5-4168-4521-9421-6A5759955F83}" destId="{0FA87DCD-D21C-402F-A312-6AA18240C579}" srcOrd="0" destOrd="0" presId="urn:microsoft.com/office/officeart/2005/8/layout/vList3"/>
    <dgm:cxn modelId="{3D169B9A-0228-4055-BBA7-936241EF3B68}" srcId="{168C25E5-4168-4521-9421-6A5759955F83}" destId="{B8F80F58-2660-469D-BD35-DD086F25FD87}" srcOrd="2" destOrd="0" parTransId="{CCF74E39-F11D-41CC-AD6A-EF9A7958294C}" sibTransId="{3063FFCA-3071-4267-B3BB-72FA9BF1B2CF}"/>
    <dgm:cxn modelId="{3D232050-D087-4CA4-BDC1-4DB4C7E7D929}" srcId="{168C25E5-4168-4521-9421-6A5759955F83}" destId="{07BD723C-0AB2-4A1F-832D-D9F8ABFA15D9}" srcOrd="3" destOrd="0" parTransId="{06026BC5-9F35-4952-A2C7-1168D495185C}" sibTransId="{EBEDD88A-951D-44CF-96BE-9DE458B9D8D4}"/>
    <dgm:cxn modelId="{C75A32E3-A2C4-4351-B585-93ABF7FD3FC1}" type="presOf" srcId="{D8862B0A-D830-4482-AC1E-A4879AE2626B}" destId="{66590959-A92C-4BF6-95C8-95941824FA9D}" srcOrd="0" destOrd="0" presId="urn:microsoft.com/office/officeart/2005/8/layout/vList3"/>
    <dgm:cxn modelId="{243B31EE-0B6F-4D5A-BBD2-04631FD8B038}" type="presOf" srcId="{07BD723C-0AB2-4A1F-832D-D9F8ABFA15D9}" destId="{E00648EF-1E02-4746-90F3-F6505B320EE6}" srcOrd="0" destOrd="0" presId="urn:microsoft.com/office/officeart/2005/8/layout/vList3"/>
    <dgm:cxn modelId="{7792F363-A496-4C0B-A5DE-D29E95C54C8E}" type="presOf" srcId="{3D05F354-93A7-4350-B1A6-9F8F1A0D9A5E}" destId="{FF941377-1AA9-40E1-B180-532028CE495C}" srcOrd="0" destOrd="0" presId="urn:microsoft.com/office/officeart/2005/8/layout/vList3"/>
    <dgm:cxn modelId="{335C6B05-3355-431A-BA59-A01187A50E69}" type="presParOf" srcId="{0FA87DCD-D21C-402F-A312-6AA18240C579}" destId="{D948313C-3F11-4E33-9857-64718AF7FECF}" srcOrd="0" destOrd="0" presId="urn:microsoft.com/office/officeart/2005/8/layout/vList3"/>
    <dgm:cxn modelId="{11A9CFA0-DDD8-476E-907D-0F1A5023098C}" type="presParOf" srcId="{D948313C-3F11-4E33-9857-64718AF7FECF}" destId="{B7953FB2-6770-4485-B196-8FA31BADA256}" srcOrd="0" destOrd="0" presId="urn:microsoft.com/office/officeart/2005/8/layout/vList3"/>
    <dgm:cxn modelId="{92682C62-7627-46A2-982A-9BFDF512F28D}" type="presParOf" srcId="{D948313C-3F11-4E33-9857-64718AF7FECF}" destId="{F3EBCA80-7EB1-4FB3-91CD-52A401CF52C3}" srcOrd="1" destOrd="0" presId="urn:microsoft.com/office/officeart/2005/8/layout/vList3"/>
    <dgm:cxn modelId="{BA656A44-E497-4A2F-AAEC-AE20DA97F80A}" type="presParOf" srcId="{0FA87DCD-D21C-402F-A312-6AA18240C579}" destId="{6A54FB3B-C747-4C1C-9774-77698E2419E9}" srcOrd="1" destOrd="0" presId="urn:microsoft.com/office/officeart/2005/8/layout/vList3"/>
    <dgm:cxn modelId="{060882B8-FDF1-46CE-A2BB-D4C19C41D84E}" type="presParOf" srcId="{0FA87DCD-D21C-402F-A312-6AA18240C579}" destId="{EE336654-9519-464B-96FE-405BE47B3D94}" srcOrd="2" destOrd="0" presId="urn:microsoft.com/office/officeart/2005/8/layout/vList3"/>
    <dgm:cxn modelId="{C51EE154-A564-45F5-957F-2D302F332672}" type="presParOf" srcId="{EE336654-9519-464B-96FE-405BE47B3D94}" destId="{7EC973D1-66C8-4D12-AD02-C3ED0A2E5AC1}" srcOrd="0" destOrd="0" presId="urn:microsoft.com/office/officeart/2005/8/layout/vList3"/>
    <dgm:cxn modelId="{D3EEA785-DCA4-4999-A199-59614196020D}" type="presParOf" srcId="{EE336654-9519-464B-96FE-405BE47B3D94}" destId="{D91ED8F1-2ADA-4979-A850-E6F37C0C4D9E}" srcOrd="1" destOrd="0" presId="urn:microsoft.com/office/officeart/2005/8/layout/vList3"/>
    <dgm:cxn modelId="{973FF40C-7DE6-4947-8B6C-7F1A630C5BAF}" type="presParOf" srcId="{0FA87DCD-D21C-402F-A312-6AA18240C579}" destId="{B7DD973C-0933-4CA1-9EAD-2A6AFEE33A3D}" srcOrd="3" destOrd="0" presId="urn:microsoft.com/office/officeart/2005/8/layout/vList3"/>
    <dgm:cxn modelId="{9C87AEB7-0FAA-4150-9C35-12AA7B167E98}" type="presParOf" srcId="{0FA87DCD-D21C-402F-A312-6AA18240C579}" destId="{5550A0B7-9D6D-469A-BAA6-59F7A7942405}" srcOrd="4" destOrd="0" presId="urn:microsoft.com/office/officeart/2005/8/layout/vList3"/>
    <dgm:cxn modelId="{126EC7F9-0932-4E6B-84A0-A50ED3AAEDAB}" type="presParOf" srcId="{5550A0B7-9D6D-469A-BAA6-59F7A7942405}" destId="{926CF2A9-1727-4308-B163-90F54A0A7C0E}" srcOrd="0" destOrd="0" presId="urn:microsoft.com/office/officeart/2005/8/layout/vList3"/>
    <dgm:cxn modelId="{6B831C62-D286-46AA-871D-CBCB63428EE0}" type="presParOf" srcId="{5550A0B7-9D6D-469A-BAA6-59F7A7942405}" destId="{4B421837-1072-41FD-B834-E2FB90CF039D}" srcOrd="1" destOrd="0" presId="urn:microsoft.com/office/officeart/2005/8/layout/vList3"/>
    <dgm:cxn modelId="{B4BBE27F-5FF7-4E5F-AA80-195BF33A74F4}" type="presParOf" srcId="{0FA87DCD-D21C-402F-A312-6AA18240C579}" destId="{4E47B093-EA9C-4AD2-8575-14E7A3BC2A1D}" srcOrd="5" destOrd="0" presId="urn:microsoft.com/office/officeart/2005/8/layout/vList3"/>
    <dgm:cxn modelId="{D730A1DE-5099-4890-BB83-8375604F8AEE}" type="presParOf" srcId="{0FA87DCD-D21C-402F-A312-6AA18240C579}" destId="{04B718D4-6E1E-4B66-9FEB-CFBDFE3A1F3E}" srcOrd="6" destOrd="0" presId="urn:microsoft.com/office/officeart/2005/8/layout/vList3"/>
    <dgm:cxn modelId="{DA8DBFA9-C233-47A6-83BD-11CB8B123C19}" type="presParOf" srcId="{04B718D4-6E1E-4B66-9FEB-CFBDFE3A1F3E}" destId="{BBB443AC-EC0B-4BAE-8891-6708638CC5D2}" srcOrd="0" destOrd="0" presId="urn:microsoft.com/office/officeart/2005/8/layout/vList3"/>
    <dgm:cxn modelId="{F22100F9-DB45-4847-95EF-FD7D6990FA1D}" type="presParOf" srcId="{04B718D4-6E1E-4B66-9FEB-CFBDFE3A1F3E}" destId="{E00648EF-1E02-4746-90F3-F6505B320EE6}" srcOrd="1" destOrd="0" presId="urn:microsoft.com/office/officeart/2005/8/layout/vList3"/>
    <dgm:cxn modelId="{E8038378-FEEF-4450-9E83-474E8B9CBDE0}" type="presParOf" srcId="{0FA87DCD-D21C-402F-A312-6AA18240C579}" destId="{386BB870-8B8A-457B-93FE-868E2D6DBA71}" srcOrd="7" destOrd="0" presId="urn:microsoft.com/office/officeart/2005/8/layout/vList3"/>
    <dgm:cxn modelId="{9835F8C1-EFD4-4294-AE39-B0EB7CF45E38}" type="presParOf" srcId="{0FA87DCD-D21C-402F-A312-6AA18240C579}" destId="{AD5C3D9F-D894-4CC6-90F0-2CB8D4173D21}" srcOrd="8" destOrd="0" presId="urn:microsoft.com/office/officeart/2005/8/layout/vList3"/>
    <dgm:cxn modelId="{5E9BD902-3D7D-4D11-9761-907BE5CD3647}" type="presParOf" srcId="{AD5C3D9F-D894-4CC6-90F0-2CB8D4173D21}" destId="{9C869D33-42B8-42B2-B1AC-4D7F48F98EC4}" srcOrd="0" destOrd="0" presId="urn:microsoft.com/office/officeart/2005/8/layout/vList3"/>
    <dgm:cxn modelId="{E4B1FDAB-CC34-4C41-8EA1-9775380ECDAE}" type="presParOf" srcId="{AD5C3D9F-D894-4CC6-90F0-2CB8D4173D21}" destId="{66590959-A92C-4BF6-95C8-95941824FA9D}" srcOrd="1" destOrd="0" presId="urn:microsoft.com/office/officeart/2005/8/layout/vList3"/>
    <dgm:cxn modelId="{2529FAE9-0DAD-4428-9F1E-B4205BF16C14}" type="presParOf" srcId="{0FA87DCD-D21C-402F-A312-6AA18240C579}" destId="{41FB416E-21E3-46E9-AD50-0695E49B1A2D}" srcOrd="9" destOrd="0" presId="urn:microsoft.com/office/officeart/2005/8/layout/vList3"/>
    <dgm:cxn modelId="{897DD5AB-4C89-4A85-9419-7B8C49943B23}" type="presParOf" srcId="{0FA87DCD-D21C-402F-A312-6AA18240C579}" destId="{691A1322-F7D1-4AEB-93F1-B40CE67A20F1}" srcOrd="10" destOrd="0" presId="urn:microsoft.com/office/officeart/2005/8/layout/vList3"/>
    <dgm:cxn modelId="{3169C328-432B-4A64-898E-F27C13A7F257}" type="presParOf" srcId="{691A1322-F7D1-4AEB-93F1-B40CE67A20F1}" destId="{A75A9969-78C0-4D37-9339-728469061BAB}" srcOrd="0" destOrd="0" presId="urn:microsoft.com/office/officeart/2005/8/layout/vList3"/>
    <dgm:cxn modelId="{3312B75A-9763-4ADB-A274-8DBC8F43DE55}" type="presParOf" srcId="{691A1322-F7D1-4AEB-93F1-B40CE67A20F1}" destId="{2FA4CEF5-C571-47F7-983E-0067742D5D82}" srcOrd="1" destOrd="0" presId="urn:microsoft.com/office/officeart/2005/8/layout/vList3"/>
    <dgm:cxn modelId="{4FF60A38-9F27-4718-B4AA-026FAFCA9F85}" type="presParOf" srcId="{0FA87DCD-D21C-402F-A312-6AA18240C579}" destId="{F9BB9882-FF0B-4E7A-9137-28CA0CE340DC}" srcOrd="11" destOrd="0" presId="urn:microsoft.com/office/officeart/2005/8/layout/vList3"/>
    <dgm:cxn modelId="{DF0EC7F5-E99D-4C08-BB82-CD0F94377686}" type="presParOf" srcId="{0FA87DCD-D21C-402F-A312-6AA18240C579}" destId="{B50D484F-8063-4462-B765-53E01A32F1AF}" srcOrd="12" destOrd="0" presId="urn:microsoft.com/office/officeart/2005/8/layout/vList3"/>
    <dgm:cxn modelId="{2453AD17-130E-4A5E-8D9F-95F9901DBBB4}" type="presParOf" srcId="{B50D484F-8063-4462-B765-53E01A32F1AF}" destId="{FBD95624-D7B6-43FD-BB91-0FC142C85522}" srcOrd="0" destOrd="0" presId="urn:microsoft.com/office/officeart/2005/8/layout/vList3"/>
    <dgm:cxn modelId="{389F0706-AD23-4D07-BEDC-619D7CA48C3A}" type="presParOf" srcId="{B50D484F-8063-4462-B765-53E01A32F1AF}" destId="{4F565A8D-FE27-489B-B226-4DBC6B3E8DB6}" srcOrd="1" destOrd="0" presId="urn:microsoft.com/office/officeart/2005/8/layout/vList3"/>
    <dgm:cxn modelId="{EC457818-1F58-497A-90EE-26F22FEABF51}" type="presParOf" srcId="{0FA87DCD-D21C-402F-A312-6AA18240C579}" destId="{FDC2CFEA-B60B-46E0-BD12-7A242A5AD128}" srcOrd="13" destOrd="0" presId="urn:microsoft.com/office/officeart/2005/8/layout/vList3"/>
    <dgm:cxn modelId="{B802FD25-0467-4793-B713-8A02214113E4}" type="presParOf" srcId="{0FA87DCD-D21C-402F-A312-6AA18240C579}" destId="{18FDB3AF-19F4-493C-93DD-73D3C2329E68}" srcOrd="14" destOrd="0" presId="urn:microsoft.com/office/officeart/2005/8/layout/vList3"/>
    <dgm:cxn modelId="{E44B38C4-1FE5-4329-AFAC-0DE9F7F5E2D1}" type="presParOf" srcId="{18FDB3AF-19F4-493C-93DD-73D3C2329E68}" destId="{0F5AF4C1-786A-4293-8940-33CDF6D55571}" srcOrd="0" destOrd="0" presId="urn:microsoft.com/office/officeart/2005/8/layout/vList3"/>
    <dgm:cxn modelId="{7411EBF3-C27B-4159-9DC2-F16B210D5148}" type="presParOf" srcId="{18FDB3AF-19F4-493C-93DD-73D3C2329E68}" destId="{FF941377-1AA9-40E1-B180-532028CE49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BEC5-0C38-4670-BC5D-5C67C6ED064B}">
      <dsp:nvSpPr>
        <dsp:cNvPr id="0" name=""/>
        <dsp:cNvSpPr/>
      </dsp:nvSpPr>
      <dsp:spPr>
        <a:xfrm>
          <a:off x="0" y="0"/>
          <a:ext cx="3289132" cy="3343886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5F7A1-5A6D-42EB-830E-5663C0763169}">
      <dsp:nvSpPr>
        <dsp:cNvPr id="0" name=""/>
        <dsp:cNvSpPr/>
      </dsp:nvSpPr>
      <dsp:spPr>
        <a:xfrm>
          <a:off x="1637639" y="354596"/>
          <a:ext cx="2137935" cy="791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102 Digital Journeys</a:t>
          </a:r>
          <a:endParaRPr lang="en-US" sz="1600" b="1" kern="1200" dirty="0"/>
        </a:p>
      </dsp:txBody>
      <dsp:txXfrm>
        <a:off x="1676280" y="393237"/>
        <a:ext cx="2060653" cy="714278"/>
      </dsp:txXfrm>
    </dsp:sp>
    <dsp:sp modelId="{3AE77947-B825-4F3E-A5B5-E3ED84C28414}">
      <dsp:nvSpPr>
        <dsp:cNvPr id="0" name=""/>
        <dsp:cNvSpPr/>
      </dsp:nvSpPr>
      <dsp:spPr>
        <a:xfrm>
          <a:off x="1644566" y="1226690"/>
          <a:ext cx="2137935" cy="791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Retail – 36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Agri -16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MSME -18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683207" y="1265331"/>
        <a:ext cx="2060653" cy="714278"/>
      </dsp:txXfrm>
    </dsp:sp>
    <dsp:sp modelId="{C2065D48-62C5-4A47-AA4E-3D3FE7629B19}">
      <dsp:nvSpPr>
        <dsp:cNvPr id="0" name=""/>
        <dsp:cNvSpPr/>
      </dsp:nvSpPr>
      <dsp:spPr>
        <a:xfrm>
          <a:off x="1644566" y="2117195"/>
          <a:ext cx="2137935" cy="791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Deposits -2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Insurance/Supply Chain Finance – 2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Other Processes &amp; Portals - 28</a:t>
          </a:r>
          <a:endParaRPr lang="en-US" sz="1050" b="1" kern="1200" dirty="0"/>
        </a:p>
      </dsp:txBody>
      <dsp:txXfrm>
        <a:off x="1683207" y="2155836"/>
        <a:ext cx="2060653" cy="714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47D21-E307-4A1A-B1AE-309155541492}">
      <dsp:nvSpPr>
        <dsp:cNvPr id="0" name=""/>
        <dsp:cNvSpPr/>
      </dsp:nvSpPr>
      <dsp:spPr>
        <a:xfrm>
          <a:off x="132755" y="85996"/>
          <a:ext cx="1111340" cy="111134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2060"/>
              </a:solidFill>
              <a:latin typeface="Bahnschrift" panose="020B0502040204020203" pitchFamily="34" charset="0"/>
            </a:rPr>
            <a:t>Retail – 73%</a:t>
          </a:r>
          <a:endParaRPr lang="en-US" sz="1000" b="1" kern="1200" dirty="0">
            <a:solidFill>
              <a:srgbClr val="002060"/>
            </a:solidFill>
            <a:latin typeface="Bahnschrift" panose="020B0502040204020203" pitchFamily="34" charset="0"/>
          </a:endParaRPr>
        </a:p>
      </dsp:txBody>
      <dsp:txXfrm>
        <a:off x="718457" y="321494"/>
        <a:ext cx="396907" cy="330756"/>
      </dsp:txXfrm>
    </dsp:sp>
    <dsp:sp modelId="{19666708-8EE2-4937-AD2B-9538F8F55FAC}">
      <dsp:nvSpPr>
        <dsp:cNvPr id="0" name=""/>
        <dsp:cNvSpPr/>
      </dsp:nvSpPr>
      <dsp:spPr>
        <a:xfrm>
          <a:off x="109866" y="125687"/>
          <a:ext cx="1111340" cy="1111340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Bahnschrift" panose="020B0502040204020203" pitchFamily="34" charset="0"/>
            </a:rPr>
            <a:t>Agri – 91% </a:t>
          </a:r>
          <a:endParaRPr lang="en-US" sz="10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374471" y="846735"/>
        <a:ext cx="595360" cy="291065"/>
      </dsp:txXfrm>
    </dsp:sp>
    <dsp:sp modelId="{F55C83A3-05E2-4D4F-94A7-6FE076846EB5}">
      <dsp:nvSpPr>
        <dsp:cNvPr id="0" name=""/>
        <dsp:cNvSpPr/>
      </dsp:nvSpPr>
      <dsp:spPr>
        <a:xfrm>
          <a:off x="86978" y="85996"/>
          <a:ext cx="1111340" cy="111134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Bahnschrift" panose="020B0502040204020203" pitchFamily="34" charset="0"/>
            </a:rPr>
            <a:t>MSME – 77%</a:t>
          </a:r>
          <a:endParaRPr lang="en-US" sz="10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215708" y="321494"/>
        <a:ext cx="396907" cy="330756"/>
      </dsp:txXfrm>
    </dsp:sp>
    <dsp:sp modelId="{0ACBC326-179A-457E-9667-8E3642BC2194}">
      <dsp:nvSpPr>
        <dsp:cNvPr id="0" name=""/>
        <dsp:cNvSpPr/>
      </dsp:nvSpPr>
      <dsp:spPr>
        <a:xfrm>
          <a:off x="64049" y="17199"/>
          <a:ext cx="1248934" cy="12489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63C2D-9814-474E-ACDA-4C5174798373}">
      <dsp:nvSpPr>
        <dsp:cNvPr id="0" name=""/>
        <dsp:cNvSpPr/>
      </dsp:nvSpPr>
      <dsp:spPr>
        <a:xfrm>
          <a:off x="41069" y="56819"/>
          <a:ext cx="1248934" cy="12489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37996-0DCB-496A-B7DD-99B2A8538C71}">
      <dsp:nvSpPr>
        <dsp:cNvPr id="0" name=""/>
        <dsp:cNvSpPr/>
      </dsp:nvSpPr>
      <dsp:spPr>
        <a:xfrm>
          <a:off x="18089" y="17199"/>
          <a:ext cx="1248934" cy="12489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CA80-7EB1-4FB3-91CD-52A401CF52C3}">
      <dsp:nvSpPr>
        <dsp:cNvPr id="0" name=""/>
        <dsp:cNvSpPr/>
      </dsp:nvSpPr>
      <dsp:spPr>
        <a:xfrm rot="10800000">
          <a:off x="764416" y="578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SNA Solution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578"/>
        <a:ext cx="2388296" cy="520348"/>
      </dsp:txXfrm>
    </dsp:sp>
    <dsp:sp modelId="{B7953FB2-6770-4485-B196-8FA31BADA256}">
      <dsp:nvSpPr>
        <dsp:cNvPr id="0" name=""/>
        <dsp:cNvSpPr/>
      </dsp:nvSpPr>
      <dsp:spPr>
        <a:xfrm>
          <a:off x="504242" y="578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421837-1072-41FD-B834-E2FB90CF039D}">
      <dsp:nvSpPr>
        <dsp:cNvPr id="0" name=""/>
        <dsp:cNvSpPr/>
      </dsp:nvSpPr>
      <dsp:spPr>
        <a:xfrm rot="10800000">
          <a:off x="764416" y="676254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Mobile App for Apartment Society Management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676254"/>
        <a:ext cx="2388296" cy="520348"/>
      </dsp:txXfrm>
    </dsp:sp>
    <dsp:sp modelId="{926CF2A9-1727-4308-B163-90F54A0A7C0E}">
      <dsp:nvSpPr>
        <dsp:cNvPr id="0" name=""/>
        <dsp:cNvSpPr/>
      </dsp:nvSpPr>
      <dsp:spPr>
        <a:xfrm>
          <a:off x="504242" y="676254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0648EF-1E02-4746-90F3-F6505B320EE6}">
      <dsp:nvSpPr>
        <dsp:cNvPr id="0" name=""/>
        <dsp:cNvSpPr/>
      </dsp:nvSpPr>
      <dsp:spPr>
        <a:xfrm rot="10800000">
          <a:off x="764416" y="1351931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DBT Platform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1351931"/>
        <a:ext cx="2388296" cy="520348"/>
      </dsp:txXfrm>
    </dsp:sp>
    <dsp:sp modelId="{BBB443AC-EC0B-4BAE-8891-6708638CC5D2}">
      <dsp:nvSpPr>
        <dsp:cNvPr id="0" name=""/>
        <dsp:cNvSpPr/>
      </dsp:nvSpPr>
      <dsp:spPr>
        <a:xfrm>
          <a:off x="504242" y="1351931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2355F2-DF41-4159-AA63-4B42D6513940}">
      <dsp:nvSpPr>
        <dsp:cNvPr id="0" name=""/>
        <dsp:cNvSpPr/>
      </dsp:nvSpPr>
      <dsp:spPr>
        <a:xfrm rot="10800000">
          <a:off x="764416" y="2027607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Solutions to Municipal Corporations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2027607"/>
        <a:ext cx="2388296" cy="520348"/>
      </dsp:txXfrm>
    </dsp:sp>
    <dsp:sp modelId="{F446D430-B25F-4D4A-8A07-9F1ECE3FA2C9}">
      <dsp:nvSpPr>
        <dsp:cNvPr id="0" name=""/>
        <dsp:cNvSpPr/>
      </dsp:nvSpPr>
      <dsp:spPr>
        <a:xfrm>
          <a:off x="504242" y="2027607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590959-A92C-4BF6-95C8-95941824FA9D}">
      <dsp:nvSpPr>
        <dsp:cNvPr id="0" name=""/>
        <dsp:cNvSpPr/>
      </dsp:nvSpPr>
      <dsp:spPr>
        <a:xfrm rot="10800000">
          <a:off x="764416" y="2703284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Religious Institution Management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2703284"/>
        <a:ext cx="2388296" cy="520348"/>
      </dsp:txXfrm>
    </dsp:sp>
    <dsp:sp modelId="{9C869D33-42B8-42B2-B1AC-4D7F48F98EC4}">
      <dsp:nvSpPr>
        <dsp:cNvPr id="0" name=""/>
        <dsp:cNvSpPr/>
      </dsp:nvSpPr>
      <dsp:spPr>
        <a:xfrm>
          <a:off x="504242" y="2703284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565A8D-FE27-489B-B226-4DBC6B3E8DB6}">
      <dsp:nvSpPr>
        <dsp:cNvPr id="0" name=""/>
        <dsp:cNvSpPr/>
      </dsp:nvSpPr>
      <dsp:spPr>
        <a:xfrm rot="10800000">
          <a:off x="764416" y="3378960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CESS Collection Portal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3378960"/>
        <a:ext cx="2388296" cy="520348"/>
      </dsp:txXfrm>
    </dsp:sp>
    <dsp:sp modelId="{FBD95624-D7B6-43FD-BB91-0FC142C85522}">
      <dsp:nvSpPr>
        <dsp:cNvPr id="0" name=""/>
        <dsp:cNvSpPr/>
      </dsp:nvSpPr>
      <dsp:spPr>
        <a:xfrm>
          <a:off x="504242" y="3378960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941377-1AA9-40E1-B180-532028CE495C}">
      <dsp:nvSpPr>
        <dsp:cNvPr id="0" name=""/>
        <dsp:cNvSpPr/>
      </dsp:nvSpPr>
      <dsp:spPr>
        <a:xfrm rot="10800000">
          <a:off x="764416" y="4054637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IB SUGAM: Bulk Payment Management System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4054637"/>
        <a:ext cx="2388296" cy="520348"/>
      </dsp:txXfrm>
    </dsp:sp>
    <dsp:sp modelId="{0F5AF4C1-786A-4293-8940-33CDF6D55571}">
      <dsp:nvSpPr>
        <dsp:cNvPr id="0" name=""/>
        <dsp:cNvSpPr/>
      </dsp:nvSpPr>
      <dsp:spPr>
        <a:xfrm>
          <a:off x="504242" y="4054637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13D878-68D7-41C0-9A73-8F353612152C}">
      <dsp:nvSpPr>
        <dsp:cNvPr id="0" name=""/>
        <dsp:cNvSpPr/>
      </dsp:nvSpPr>
      <dsp:spPr>
        <a:xfrm rot="10800000">
          <a:off x="764416" y="4730314"/>
          <a:ext cx="2518383" cy="520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5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Coaching Management Solution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4503" y="4730314"/>
        <a:ext cx="2388296" cy="520348"/>
      </dsp:txXfrm>
    </dsp:sp>
    <dsp:sp modelId="{8B661DD7-DB0B-4D55-A8F3-BA1A3940BE47}">
      <dsp:nvSpPr>
        <dsp:cNvPr id="0" name=""/>
        <dsp:cNvSpPr/>
      </dsp:nvSpPr>
      <dsp:spPr>
        <a:xfrm>
          <a:off x="504242" y="4730314"/>
          <a:ext cx="520348" cy="520348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CA80-7EB1-4FB3-91CD-52A401CF52C3}">
      <dsp:nvSpPr>
        <dsp:cNvPr id="0" name=""/>
        <dsp:cNvSpPr/>
      </dsp:nvSpPr>
      <dsp:spPr>
        <a:xfrm rot="10800000">
          <a:off x="797215" y="1321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E-Governance solution for eProcurement, </a:t>
          </a:r>
          <a:r>
            <a:rPr lang="en-IN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eTendering</a:t>
          </a: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IN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eAuction</a:t>
          </a: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system </a:t>
          </a:r>
          <a:r>
            <a:rPr lang="en-IN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200" kern="1200" dirty="0"/>
        </a:p>
      </dsp:txBody>
      <dsp:txXfrm rot="10800000">
        <a:off x="927615" y="1321"/>
        <a:ext cx="2516955" cy="521600"/>
      </dsp:txXfrm>
    </dsp:sp>
    <dsp:sp modelId="{B7953FB2-6770-4485-B196-8FA31BADA256}">
      <dsp:nvSpPr>
        <dsp:cNvPr id="0" name=""/>
        <dsp:cNvSpPr/>
      </dsp:nvSpPr>
      <dsp:spPr>
        <a:xfrm>
          <a:off x="536415" y="1321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1ED8F1-2ADA-4979-A850-E6F37C0C4D9E}">
      <dsp:nvSpPr>
        <dsp:cNvPr id="0" name=""/>
        <dsp:cNvSpPr/>
      </dsp:nvSpPr>
      <dsp:spPr>
        <a:xfrm rot="10800000">
          <a:off x="797215" y="678623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API Banking </a:t>
          </a:r>
          <a:endParaRPr lang="en-US" sz="1200" kern="1200" dirty="0"/>
        </a:p>
      </dsp:txBody>
      <dsp:txXfrm rot="10800000">
        <a:off x="927615" y="678623"/>
        <a:ext cx="2516955" cy="521600"/>
      </dsp:txXfrm>
    </dsp:sp>
    <dsp:sp modelId="{7EC973D1-66C8-4D12-AD02-C3ED0A2E5AC1}">
      <dsp:nvSpPr>
        <dsp:cNvPr id="0" name=""/>
        <dsp:cNvSpPr/>
      </dsp:nvSpPr>
      <dsp:spPr>
        <a:xfrm>
          <a:off x="536415" y="678623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421837-1072-41FD-B834-E2FB90CF039D}">
      <dsp:nvSpPr>
        <dsp:cNvPr id="0" name=""/>
        <dsp:cNvSpPr/>
      </dsp:nvSpPr>
      <dsp:spPr>
        <a:xfrm rot="10800000">
          <a:off x="797215" y="1355925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POS, Dynamic QR</a:t>
          </a:r>
          <a:endParaRPr lang="en-US" sz="1200" kern="1200" dirty="0"/>
        </a:p>
      </dsp:txBody>
      <dsp:txXfrm rot="10800000">
        <a:off x="927615" y="1355925"/>
        <a:ext cx="2516955" cy="521600"/>
      </dsp:txXfrm>
    </dsp:sp>
    <dsp:sp modelId="{926CF2A9-1727-4308-B163-90F54A0A7C0E}">
      <dsp:nvSpPr>
        <dsp:cNvPr id="0" name=""/>
        <dsp:cNvSpPr/>
      </dsp:nvSpPr>
      <dsp:spPr>
        <a:xfrm>
          <a:off x="536415" y="1355925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0648EF-1E02-4746-90F3-F6505B320EE6}">
      <dsp:nvSpPr>
        <dsp:cNvPr id="0" name=""/>
        <dsp:cNvSpPr/>
      </dsp:nvSpPr>
      <dsp:spPr>
        <a:xfrm rot="10800000">
          <a:off x="797215" y="2033228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Salary solution</a:t>
          </a:r>
          <a:endParaRPr lang="en-US" sz="1200" kern="1200" dirty="0"/>
        </a:p>
      </dsp:txBody>
      <dsp:txXfrm rot="10800000">
        <a:off x="927615" y="2033228"/>
        <a:ext cx="2516955" cy="521600"/>
      </dsp:txXfrm>
    </dsp:sp>
    <dsp:sp modelId="{BBB443AC-EC0B-4BAE-8891-6708638CC5D2}">
      <dsp:nvSpPr>
        <dsp:cNvPr id="0" name=""/>
        <dsp:cNvSpPr/>
      </dsp:nvSpPr>
      <dsp:spPr>
        <a:xfrm>
          <a:off x="536415" y="2033228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590959-A92C-4BF6-95C8-95941824FA9D}">
      <dsp:nvSpPr>
        <dsp:cNvPr id="0" name=""/>
        <dsp:cNvSpPr/>
      </dsp:nvSpPr>
      <dsp:spPr>
        <a:xfrm rot="10800000">
          <a:off x="797215" y="2710530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Ind</a:t>
          </a: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Pension: e-PPO Generation</a:t>
          </a:r>
          <a:endParaRPr lang="en-US" sz="1200" kern="1200" dirty="0"/>
        </a:p>
      </dsp:txBody>
      <dsp:txXfrm rot="10800000">
        <a:off x="927615" y="2710530"/>
        <a:ext cx="2516955" cy="521600"/>
      </dsp:txXfrm>
    </dsp:sp>
    <dsp:sp modelId="{9C869D33-42B8-42B2-B1AC-4D7F48F98EC4}">
      <dsp:nvSpPr>
        <dsp:cNvPr id="0" name=""/>
        <dsp:cNvSpPr/>
      </dsp:nvSpPr>
      <dsp:spPr>
        <a:xfrm>
          <a:off x="536415" y="2710530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A4CEF5-C571-47F7-983E-0067742D5D82}">
      <dsp:nvSpPr>
        <dsp:cNvPr id="0" name=""/>
        <dsp:cNvSpPr/>
      </dsp:nvSpPr>
      <dsp:spPr>
        <a:xfrm rot="10800000">
          <a:off x="797215" y="3387832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Web based GPF Solution</a:t>
          </a:r>
          <a:endParaRPr lang="en-US" sz="1200" kern="1200" dirty="0"/>
        </a:p>
      </dsp:txBody>
      <dsp:txXfrm rot="10800000">
        <a:off x="927615" y="3387832"/>
        <a:ext cx="2516955" cy="521600"/>
      </dsp:txXfrm>
    </dsp:sp>
    <dsp:sp modelId="{A75A9969-78C0-4D37-9339-728469061BAB}">
      <dsp:nvSpPr>
        <dsp:cNvPr id="0" name=""/>
        <dsp:cNvSpPr/>
      </dsp:nvSpPr>
      <dsp:spPr>
        <a:xfrm>
          <a:off x="536415" y="3387832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565A8D-FE27-489B-B226-4DBC6B3E8DB6}">
      <dsp:nvSpPr>
        <dsp:cNvPr id="0" name=""/>
        <dsp:cNvSpPr/>
      </dsp:nvSpPr>
      <dsp:spPr>
        <a:xfrm rot="10800000">
          <a:off x="797215" y="4065134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eRupi</a:t>
          </a:r>
          <a:endParaRPr lang="en-US" sz="1200" kern="1200" dirty="0"/>
        </a:p>
      </dsp:txBody>
      <dsp:txXfrm rot="10800000">
        <a:off x="927615" y="4065134"/>
        <a:ext cx="2516955" cy="521600"/>
      </dsp:txXfrm>
    </dsp:sp>
    <dsp:sp modelId="{FBD95624-D7B6-43FD-BB91-0FC142C85522}">
      <dsp:nvSpPr>
        <dsp:cNvPr id="0" name=""/>
        <dsp:cNvSpPr/>
      </dsp:nvSpPr>
      <dsp:spPr>
        <a:xfrm>
          <a:off x="536415" y="4065134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941377-1AA9-40E1-B180-532028CE495C}">
      <dsp:nvSpPr>
        <dsp:cNvPr id="0" name=""/>
        <dsp:cNvSpPr/>
      </dsp:nvSpPr>
      <dsp:spPr>
        <a:xfrm rot="10800000">
          <a:off x="797215" y="4742436"/>
          <a:ext cx="2647355" cy="5216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1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Hostel Management Solution</a:t>
          </a:r>
          <a:endParaRPr lang="en-US" sz="1200" kern="1200" dirty="0"/>
        </a:p>
      </dsp:txBody>
      <dsp:txXfrm rot="10800000">
        <a:off x="927615" y="4742436"/>
        <a:ext cx="2516955" cy="521600"/>
      </dsp:txXfrm>
    </dsp:sp>
    <dsp:sp modelId="{0F5AF4C1-786A-4293-8940-33CDF6D55571}">
      <dsp:nvSpPr>
        <dsp:cNvPr id="0" name=""/>
        <dsp:cNvSpPr/>
      </dsp:nvSpPr>
      <dsp:spPr>
        <a:xfrm>
          <a:off x="536415" y="4742436"/>
          <a:ext cx="521600" cy="521600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4F6D3E01-244F-40FA-AB5B-CA479749F8E2}" type="datetimeFigureOut">
              <a:rPr lang="en-IN" smtClean="0"/>
              <a:t>28/10/2024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4" rIns="93165" bIns="4658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65" tIns="46584" rIns="93165" bIns="46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210363EF-C016-4A1A-A488-941106ABE3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75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916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33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31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70A9-02E8-45AF-BB90-6865F38CCC9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80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68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2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63EF-C016-4A1A-A488-941106ABE33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61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7531-E707-A95D-94F3-A7404501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DB35F-1C1C-1456-6FFF-06994653C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CD378-F1E7-4067-E113-40A2A609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65E5-8246-48B6-B0B9-17940C788BAC}" type="datetime1">
              <a:rPr lang="en-IN" smtClean="0"/>
              <a:t>28/10/2024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D969D-1332-DAA2-2026-BACFE394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B464D-88D6-1A35-FF63-5DA30A05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550DCAF-55B3-D519-3321-72E863E2B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" y="55420"/>
            <a:ext cx="1981200" cy="577194"/>
          </a:xfrm>
          <a:prstGeom prst="rect">
            <a:avLst/>
          </a:prstGeom>
        </p:spPr>
      </p:pic>
      <p:pic>
        <p:nvPicPr>
          <p:cNvPr id="9" name="Picture 2" descr="Free Vector Logo Download of Beti Bachao, Beti Padhao Yojana - Best Logo  and Packaging Design Ideas | LogoPeople India Blog">
            <a:extLst>
              <a:ext uri="{FF2B5EF4-FFF2-40B4-BE49-F238E27FC236}">
                <a16:creationId xmlns:a16="http://schemas.microsoft.com/office/drawing/2014/main" id="{C200F3FC-8DA6-8FFA-B1D0-71769BA28A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78" y="103982"/>
            <a:ext cx="643660" cy="6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8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1A24-BDF0-2024-C3CE-7D9C2054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EAE41-870A-D9BC-A593-B988D6F37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4809-2CA9-C565-D8F9-E4B17BED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791-6C1A-4008-AE9D-AF65D2F052D7}" type="datetime1">
              <a:rPr lang="en-IN" smtClean="0"/>
              <a:t>28/10/2024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2A290-C18D-6CDE-C2D5-06E3B39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182E3-B17A-60CB-79BC-CC0B6CDF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76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70C9F-8791-0C32-8C14-5942714B0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BB260-6550-2C77-B5B0-761BEF04A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AF54-7D1E-50E1-3ABF-276AC36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B5B8-BE4C-46F4-AD78-46F48522CAFE}" type="datetime1">
              <a:rPr lang="en-IN" smtClean="0"/>
              <a:t>28/10/2024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F9A6B-CD1D-71A2-2E26-F5022748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58A6-E1A6-35C8-9722-5471028D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5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6299-F5D3-501F-6C0A-590C5DB0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FB72-B18D-BCB4-2A9B-C0D39107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DF6C-72A6-2A07-2077-C9B15E2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E395-D7D0-4022-9EDC-8E82102A343A}" type="datetime1">
              <a:rPr lang="en-IN" smtClean="0"/>
              <a:t>28/10/2024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5CDE-26FA-35A1-9143-2686EAD7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A252-1238-8DB2-30A6-AF2A5F50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06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1C6A-7170-EAA5-22FB-09C688CD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5F2B8-0E11-C51B-1D7A-120A46C1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74D8-6EF7-79B8-E36D-43F092A0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655F-BE09-432F-A7D1-698515418B94}" type="datetime1">
              <a:rPr lang="en-IN" smtClean="0"/>
              <a:t>28/10/2024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8A3B8-9BC6-39C7-38BD-6DCEF2BE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2A29D-CC21-3B80-BB65-042A2B7C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26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D8C-78D1-84E6-F042-DD94B775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BD03-AE3B-B189-7774-D4BEF5E6F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C4763-EE59-931D-E5E8-F779ADD29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D0303-61B6-25BE-78AC-A409C882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855-14DC-4DAB-8C40-D13DCB3031FD}" type="datetime1">
              <a:rPr lang="en-IN" smtClean="0"/>
              <a:t>28/10/2024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F029-72A6-79B0-3153-FA205999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2A57E-251B-18DA-5C7C-1FECB05F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11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E720-ECAC-ACBA-5D83-0ECD1B5D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5A04D-C0A1-8107-552F-30B17F3B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EA5B5-A2B2-780E-1B18-F2F801534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86B36-D115-F1E3-CEA1-3ACA15FF8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EA52C-79BC-2D8E-030A-8FDEABCA5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07F5B-7D51-5C34-52B0-9E8135F1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631A-8CC1-4199-BBC4-9F545FAA1D19}" type="datetime1">
              <a:rPr lang="en-IN" smtClean="0"/>
              <a:t>28/10/2024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4D226-8220-0C57-FD97-01EF8259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2F29F-F02F-9657-B8BF-49FC50EB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05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18BB-0DA1-5215-1965-70B5B1C8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AF2B2-5A51-4BC3-B0B6-097F73D3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30EC-F3EF-4D35-901E-27888A65E79E}" type="datetime1">
              <a:rPr lang="en-IN" smtClean="0"/>
              <a:t>28/10/2024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2AAFF-95DC-2F2B-1BDA-F648FF54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01282-99F8-06B5-C39D-8580EAEB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8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8BDB6-FAB0-F672-8358-9479510E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FA7B-642D-4CEB-ACA3-7E2850C31F55}" type="datetime1">
              <a:rPr lang="en-IN" smtClean="0"/>
              <a:t>28/10/2024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FD80D-9B0C-E43D-D111-1D1DF9D6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48E0C-6BF4-431B-2810-06157604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8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2955-CA78-FBE8-3820-4D180673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6D38-F437-2966-BEA5-B1BA76B9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5CAB5-184E-8B8A-021D-CAAAB7C7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E0573-75E2-5E45-0B33-B5A54C31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0771-EFC2-46B9-A6F8-DEED17E121FB}" type="datetime1">
              <a:rPr lang="en-IN" smtClean="0"/>
              <a:t>28/10/2024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1FCF-A1FA-B749-32C5-A0B80706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33A1A-7395-C359-AE05-C767B98B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85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CB1F-0E60-7DEE-90F5-C6C78BAC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6ABB2-9627-6E7C-8AC1-645306049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823B7-7FDB-7541-2D5F-46A66F17F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05E9F-4C51-430C-91D3-1ED6492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6245-9FF2-462F-9444-9DEA622E7BF7}" type="datetime1">
              <a:rPr lang="en-IN" smtClean="0"/>
              <a:t>28/10/2024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EBC1C-A230-D4E2-B2F6-7876FB65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E2CDE-05C3-5361-1DF9-9D6B1CAD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08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14178-36A9-076F-F6F5-258CFBC6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79256-32D5-327B-26ED-021174BD5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B5989-7E0C-C4B2-9333-039D1C8BE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771C-2D35-4DF7-99DB-27177E56E772}" type="datetime1">
              <a:rPr lang="en-IN" smtClean="0"/>
              <a:t>28/10/2024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D6EE-B33D-83EE-D39A-65012484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8CB87-B63D-CBE4-9E98-5DF539D5A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82C3-1389-4444-9955-98B60405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11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51.jfi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microsoft.com/office/2007/relationships/hdphoto" Target="../media/hdphoto2.wdp"/><Relationship Id="rId17" Type="http://schemas.openxmlformats.org/officeDocument/2006/relationships/image" Target="../media/image55.png"/><Relationship Id="rId2" Type="http://schemas.openxmlformats.org/officeDocument/2006/relationships/tags" Target="../tags/tag11.xml"/><Relationship Id="rId16" Type="http://schemas.openxmlformats.org/officeDocument/2006/relationships/image" Target="../media/image5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0.png"/><Relationship Id="rId5" Type="http://schemas.openxmlformats.org/officeDocument/2006/relationships/tags" Target="../tags/tag14.xml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9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tags" Target="../tags/tag3.xml"/><Relationship Id="rId16" Type="http://schemas.openxmlformats.org/officeDocument/2006/relationships/image" Target="../media/image4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1.png"/><Relationship Id="rId5" Type="http://schemas.openxmlformats.org/officeDocument/2006/relationships/tags" Target="../tags/tag6.xml"/><Relationship Id="rId15" Type="http://schemas.microsoft.com/office/2007/relationships/hdphoto" Target="../media/hdphoto1.wdp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48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49C198BC-C864-3E19-47E7-B37E260D2BFA}"/>
              </a:ext>
            </a:extLst>
          </p:cNvPr>
          <p:cNvSpPr txBox="1">
            <a:spLocks/>
          </p:cNvSpPr>
          <p:nvPr/>
        </p:nvSpPr>
        <p:spPr>
          <a:xfrm>
            <a:off x="2256622" y="108203"/>
            <a:ext cx="7678757" cy="830287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Initiatives – September 2024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385117" y="6356350"/>
            <a:ext cx="317026" cy="365125"/>
          </a:xfrm>
        </p:spPr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2187AF-BFD5-AE13-C469-803A3E33FA74}"/>
              </a:ext>
            </a:extLst>
          </p:cNvPr>
          <p:cNvGrpSpPr/>
          <p:nvPr/>
        </p:nvGrpSpPr>
        <p:grpSpPr>
          <a:xfrm>
            <a:off x="915424" y="4060164"/>
            <a:ext cx="10385218" cy="2278442"/>
            <a:chOff x="1806782" y="1063110"/>
            <a:chExt cx="10385218" cy="22784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3E3FC1-069C-8C69-6748-C2F07C3198ED}"/>
                </a:ext>
              </a:extLst>
            </p:cNvPr>
            <p:cNvGrpSpPr/>
            <p:nvPr/>
          </p:nvGrpSpPr>
          <p:grpSpPr>
            <a:xfrm>
              <a:off x="7264086" y="1069885"/>
              <a:ext cx="2299033" cy="2112741"/>
              <a:chOff x="8264685" y="4414340"/>
              <a:chExt cx="2299033" cy="2011883"/>
            </a:xfrm>
          </p:grpSpPr>
          <p:pic>
            <p:nvPicPr>
              <p:cNvPr id="41" name="Graphic 6" descr="Shooting star">
                <a:extLst>
                  <a:ext uri="{FF2B5EF4-FFF2-40B4-BE49-F238E27FC236}">
                    <a16:creationId xmlns:a16="http://schemas.microsoft.com/office/drawing/2014/main" id="{1A898943-05EC-A8DC-00DB-E457F9B24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098875" y="5208423"/>
                <a:ext cx="577517" cy="57751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507C55-66BA-A5D0-BE61-5D13F0ED9C5D}"/>
                  </a:ext>
                </a:extLst>
              </p:cNvPr>
              <p:cNvSpPr txBox="1"/>
              <p:nvPr/>
            </p:nvSpPr>
            <p:spPr>
              <a:xfrm>
                <a:off x="8317823" y="4414340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Mobile App ratings</a:t>
                </a:r>
                <a:endParaRPr lang="en-I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15799D-273D-8C42-4FB5-0BE528FEA190}"/>
                  </a:ext>
                </a:extLst>
              </p:cNvPr>
              <p:cNvSpPr txBox="1"/>
              <p:nvPr/>
            </p:nvSpPr>
            <p:spPr>
              <a:xfrm>
                <a:off x="8264685" y="5511823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002060"/>
                    </a:solidFill>
                  </a:rPr>
                  <a:t>4.1</a:t>
                </a:r>
                <a:endParaRPr lang="en-IN" sz="2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EE4615-4A82-6088-6008-38D9D7902BDB}"/>
                </a:ext>
              </a:extLst>
            </p:cNvPr>
            <p:cNvGrpSpPr/>
            <p:nvPr/>
          </p:nvGrpSpPr>
          <p:grpSpPr>
            <a:xfrm>
              <a:off x="1806782" y="1067399"/>
              <a:ext cx="2264034" cy="2031053"/>
              <a:chOff x="1439780" y="4598345"/>
              <a:chExt cx="2264034" cy="2031053"/>
            </a:xfrm>
          </p:grpSpPr>
          <p:pic>
            <p:nvPicPr>
              <p:cNvPr id="38" name="Graphic 12" descr="Transfer">
                <a:extLst>
                  <a:ext uri="{FF2B5EF4-FFF2-40B4-BE49-F238E27FC236}">
                    <a16:creationId xmlns:a16="http://schemas.microsoft.com/office/drawing/2014/main" id="{42FEB7E0-DE0C-5787-09A1-DDC4F0C7D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249905" y="5416553"/>
                <a:ext cx="577517" cy="577517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C28A92-06EF-F6A7-7C89-99E9295989D6}"/>
                  </a:ext>
                </a:extLst>
              </p:cNvPr>
              <p:cNvSpPr txBox="1"/>
              <p:nvPr/>
            </p:nvSpPr>
            <p:spPr>
              <a:xfrm>
                <a:off x="1457919" y="4598345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UPI</a:t>
                </a:r>
              </a:p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transactions</a:t>
                </a:r>
                <a:endParaRPr lang="en-I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3B3780-A2B9-C111-65D8-22189B23C3A9}"/>
                  </a:ext>
                </a:extLst>
              </p:cNvPr>
              <p:cNvSpPr txBox="1"/>
              <p:nvPr/>
            </p:nvSpPr>
            <p:spPr>
              <a:xfrm>
                <a:off x="1439780" y="5714998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002060"/>
                    </a:solidFill>
                  </a:rPr>
                  <a:t>2.28 Cr/day</a:t>
                </a:r>
              </a:p>
              <a:p>
                <a:pPr algn="ctr"/>
                <a:r>
                  <a:rPr lang="en-GB" sz="1200" b="1" dirty="0" smtClean="0">
                    <a:solidFill>
                      <a:srgbClr val="002060"/>
                    </a:solidFill>
                  </a:rPr>
                  <a:t>Remitter – 1.55 Cr</a:t>
                </a:r>
              </a:p>
              <a:p>
                <a:pPr algn="ctr"/>
                <a:r>
                  <a:rPr lang="en-GB" sz="1200" b="1" dirty="0" smtClean="0">
                    <a:solidFill>
                      <a:srgbClr val="002060"/>
                    </a:solidFill>
                  </a:rPr>
                  <a:t>Beneficiary – 0.73 Cr</a:t>
                </a:r>
                <a:endParaRPr lang="en-IN" sz="12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374488-69B2-98AB-1974-417C9A5A6D5D}"/>
                </a:ext>
              </a:extLst>
            </p:cNvPr>
            <p:cNvGrpSpPr/>
            <p:nvPr/>
          </p:nvGrpSpPr>
          <p:grpSpPr>
            <a:xfrm>
              <a:off x="4833729" y="1063110"/>
              <a:ext cx="2274968" cy="2074244"/>
              <a:chOff x="4837696" y="4387514"/>
              <a:chExt cx="2274968" cy="2074244"/>
            </a:xfrm>
          </p:grpSpPr>
          <p:pic>
            <p:nvPicPr>
              <p:cNvPr id="35" name="Graphic 10" descr="Smart Phone">
                <a:extLst>
                  <a:ext uri="{FF2B5EF4-FFF2-40B4-BE49-F238E27FC236}">
                    <a16:creationId xmlns:a16="http://schemas.microsoft.com/office/drawing/2014/main" id="{F7102A47-4B26-FBD8-B24A-DD2D59D21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5700959" y="5261806"/>
                <a:ext cx="577517" cy="577517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16A43-BB38-49BB-3452-625AC64B5DB1}"/>
                  </a:ext>
                </a:extLst>
              </p:cNvPr>
              <p:cNvSpPr txBox="1"/>
              <p:nvPr/>
            </p:nvSpPr>
            <p:spPr>
              <a:xfrm>
                <a:off x="4866769" y="4387514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Mobile banking transactions*</a:t>
                </a:r>
                <a:endParaRPr lang="en-I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617206-26D7-3EE6-DE67-38BED42BD1C7}"/>
                  </a:ext>
                </a:extLst>
              </p:cNvPr>
              <p:cNvSpPr txBox="1"/>
              <p:nvPr/>
            </p:nvSpPr>
            <p:spPr>
              <a:xfrm>
                <a:off x="4837696" y="5547358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2060"/>
                    </a:solidFill>
                  </a:rPr>
                  <a:t>28 Crores/month</a:t>
                </a:r>
                <a:endParaRPr lang="en-IN" sz="2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CE67459-522B-0C51-0FC6-CDDC65E28C3E}"/>
                </a:ext>
              </a:extLst>
            </p:cNvPr>
            <p:cNvGrpSpPr/>
            <p:nvPr/>
          </p:nvGrpSpPr>
          <p:grpSpPr>
            <a:xfrm>
              <a:off x="9892967" y="1069884"/>
              <a:ext cx="2299033" cy="2271668"/>
              <a:chOff x="8264685" y="4414340"/>
              <a:chExt cx="2299033" cy="2163222"/>
            </a:xfrm>
          </p:grpSpPr>
          <p:pic>
            <p:nvPicPr>
              <p:cNvPr id="32" name="Graphic 6" descr="Shoe footprints">
                <a:extLst>
                  <a:ext uri="{FF2B5EF4-FFF2-40B4-BE49-F238E27FC236}">
                    <a16:creationId xmlns:a16="http://schemas.microsoft.com/office/drawing/2014/main" id="{9CEDEE68-D512-ED88-B519-CD8D26EC1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9098875" y="5222208"/>
                <a:ext cx="577517" cy="54994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D8960F-B6B3-209B-9F23-52FCD8DA4D59}"/>
                  </a:ext>
                </a:extLst>
              </p:cNvPr>
              <p:cNvSpPr txBox="1"/>
              <p:nvPr/>
            </p:nvSpPr>
            <p:spPr>
              <a:xfrm>
                <a:off x="8317823" y="4414340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Digital Journeys launched</a:t>
                </a:r>
                <a:endParaRPr lang="en-IN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65F578-A3B2-8764-1241-B3054E3FA452}"/>
                  </a:ext>
                </a:extLst>
              </p:cNvPr>
              <p:cNvSpPr txBox="1"/>
              <p:nvPr/>
            </p:nvSpPr>
            <p:spPr>
              <a:xfrm>
                <a:off x="8264685" y="5663162"/>
                <a:ext cx="2245895" cy="914400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002060"/>
                    </a:solidFill>
                  </a:rPr>
                  <a:t>102</a:t>
                </a:r>
              </a:p>
              <a:p>
                <a:pPr algn="ctr"/>
                <a:r>
                  <a:rPr lang="en-GB" sz="1400" b="1" dirty="0" smtClean="0">
                    <a:solidFill>
                      <a:srgbClr val="002060"/>
                    </a:solidFill>
                  </a:rPr>
                  <a:t>(74 Journeys /                               28 processes &amp; portals)</a:t>
                </a:r>
                <a:endParaRPr lang="en-IN" sz="14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AAA0998-3C2E-4F67-1947-25F53C7299F1}"/>
              </a:ext>
            </a:extLst>
          </p:cNvPr>
          <p:cNvSpPr txBox="1"/>
          <p:nvPr/>
        </p:nvSpPr>
        <p:spPr>
          <a:xfrm>
            <a:off x="3840107" y="5817006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* FT + </a:t>
            </a:r>
            <a:r>
              <a:rPr lang="en-GB" sz="1100" b="1" dirty="0" smtClean="0"/>
              <a:t>NFT   </a:t>
            </a:r>
            <a:endParaRPr lang="en-IN" sz="1100" b="1" dirty="0"/>
          </a:p>
        </p:txBody>
      </p:sp>
      <p:sp>
        <p:nvSpPr>
          <p:cNvPr id="3" name="Up Arrow 2"/>
          <p:cNvSpPr/>
          <p:nvPr/>
        </p:nvSpPr>
        <p:spPr>
          <a:xfrm>
            <a:off x="5397665" y="5834970"/>
            <a:ext cx="146792" cy="20248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/>
          <p:cNvSpPr txBox="1"/>
          <p:nvPr/>
        </p:nvSpPr>
        <p:spPr>
          <a:xfrm>
            <a:off x="4889500" y="2047926"/>
            <a:ext cx="1258285" cy="121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BE7ED8-8D28-2E17-C18B-D6AC0CAE9763}"/>
              </a:ext>
            </a:extLst>
          </p:cNvPr>
          <p:cNvGrpSpPr/>
          <p:nvPr/>
        </p:nvGrpSpPr>
        <p:grpSpPr>
          <a:xfrm>
            <a:off x="3600451" y="956455"/>
            <a:ext cx="5018172" cy="2438104"/>
            <a:chOff x="464949" y="1911032"/>
            <a:chExt cx="5103436" cy="18048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F48F93-E0D2-3125-D939-1EEBAAC6E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9" y="1911032"/>
              <a:ext cx="4676364" cy="121594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5D318B-CBE1-25B5-80AD-F19CE16C09C9}"/>
                </a:ext>
              </a:extLst>
            </p:cNvPr>
            <p:cNvSpPr txBox="1"/>
            <p:nvPr/>
          </p:nvSpPr>
          <p:spPr>
            <a:xfrm>
              <a:off x="2404776" y="3117966"/>
              <a:ext cx="3163609" cy="59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1E418F"/>
                  </a:solidFill>
                  <a:latin typeface="Bahnschrift Light Condensed" panose="020B0502040204020203" pitchFamily="34" charset="0"/>
                </a:rPr>
                <a:t>Be Smart, Bank Smart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A3EB116-2B1A-998A-9645-14A13D91B56D}"/>
                </a:ext>
              </a:extLst>
            </p:cNvPr>
            <p:cNvCxnSpPr>
              <a:cxnSpLocks/>
            </p:cNvCxnSpPr>
            <p:nvPr/>
          </p:nvCxnSpPr>
          <p:spPr>
            <a:xfrm>
              <a:off x="464949" y="3164388"/>
              <a:ext cx="448945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46659" y="75506"/>
            <a:ext cx="7826066" cy="523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algn="ctr"/>
            <a:r>
              <a:rPr lang="en-US" sz="2799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Ongoing Key </a:t>
            </a:r>
            <a:r>
              <a:rPr lang="en-US" sz="2799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projects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D755A0-82D1-9ED5-D1A9-975FAFD6421C}"/>
              </a:ext>
            </a:extLst>
          </p:cNvPr>
          <p:cNvGrpSpPr/>
          <p:nvPr/>
        </p:nvGrpSpPr>
        <p:grpSpPr>
          <a:xfrm>
            <a:off x="676407" y="960425"/>
            <a:ext cx="1132071" cy="1082324"/>
            <a:chOff x="2711485" y="1767162"/>
            <a:chExt cx="2025481" cy="217274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515225-9145-31F2-E264-C7549607E9A2}"/>
                </a:ext>
              </a:extLst>
            </p:cNvPr>
            <p:cNvGrpSpPr/>
            <p:nvPr/>
          </p:nvGrpSpPr>
          <p:grpSpPr>
            <a:xfrm>
              <a:off x="2711485" y="1767162"/>
              <a:ext cx="2025481" cy="2172742"/>
              <a:chOff x="2554022" y="2194855"/>
              <a:chExt cx="2328132" cy="232588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6FF7138-6A9E-4074-69C5-4AEA4BFD2E4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554022" y="2194855"/>
                <a:ext cx="2328132" cy="2325886"/>
              </a:xfrm>
              <a:prstGeom prst="ellipse">
                <a:avLst/>
              </a:prstGeom>
              <a:solidFill>
                <a:srgbClr val="FFFFFF"/>
              </a:solidFill>
              <a:ln w="76200" cap="flat" cmpd="sng" algn="ctr">
                <a:gradFill flip="none" rotWithShape="1">
                  <a:gsLst>
                    <a:gs pos="0">
                      <a:srgbClr val="052651"/>
                    </a:gs>
                    <a:gs pos="100000">
                      <a:srgbClr val="0C4DA2"/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err="1">
                  <a:latin typeface="Calibri"/>
                </a:endParaRPr>
              </a:p>
            </p:txBody>
          </p:sp>
          <p:sp>
            <p:nvSpPr>
              <p:cNvPr id="47" name="AutoShape 3">
                <a:extLst>
                  <a:ext uri="{FF2B5EF4-FFF2-40B4-BE49-F238E27FC236}">
                    <a16:creationId xmlns:a16="http://schemas.microsoft.com/office/drawing/2014/main" id="{B784C712-82CC-1910-5B27-CE7575CD123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94969" y="2535473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AutoShape 99">
              <a:extLst>
                <a:ext uri="{FF2B5EF4-FFF2-40B4-BE49-F238E27FC236}">
                  <a16:creationId xmlns:a16="http://schemas.microsoft.com/office/drawing/2014/main" id="{0D7B5874-445B-F4C9-640F-C11082181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38677" y="2085353"/>
              <a:ext cx="1571093" cy="157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0" y="2202769"/>
            <a:ext cx="2867029" cy="107721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 algn="just">
              <a:tabLst>
                <a:tab pos="180286" algn="l"/>
              </a:tabLst>
            </a:pPr>
            <a:r>
              <a:rPr lang="en-IN" sz="1400" b="1" dirty="0">
                <a:sym typeface="Trebuchet MS" panose="020B0603020202020204" pitchFamily="34" charset="0"/>
              </a:rPr>
              <a:t>Digital </a:t>
            </a:r>
            <a:r>
              <a:rPr lang="en-IN" sz="1400" b="1" dirty="0" smtClean="0">
                <a:sym typeface="Trebuchet MS" panose="020B0603020202020204" pitchFamily="34" charset="0"/>
              </a:rPr>
              <a:t>Co-Lending Pool Buyout platform:</a:t>
            </a:r>
            <a:r>
              <a:rPr lang="en-IN" sz="1400" b="1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 </a:t>
            </a:r>
            <a:endParaRPr lang="en-IN" sz="1400" b="1" dirty="0">
              <a:latin typeface="+mj-lt"/>
              <a:ea typeface="+mj-ea"/>
              <a:cs typeface="+mj-cs"/>
              <a:sym typeface="Trebuchet MS" panose="020B0603020202020204" pitchFamily="34" charset="0"/>
            </a:endParaRPr>
          </a:p>
          <a:p>
            <a:pPr marL="180000" lvl="1" algn="just">
              <a:tabLst>
                <a:tab pos="180286" algn="l"/>
              </a:tabLst>
            </a:pPr>
            <a:r>
              <a:rPr lang="en-US" sz="1400" dirty="0" smtClean="0"/>
              <a:t>Partnering </a:t>
            </a:r>
            <a:r>
              <a:rPr lang="en-US" sz="1400" dirty="0"/>
              <a:t>with NBFCs </a:t>
            </a:r>
            <a:r>
              <a:rPr lang="en-US" sz="1400" dirty="0" smtClean="0"/>
              <a:t>to </a:t>
            </a:r>
            <a:r>
              <a:rPr lang="en-US" sz="1400" dirty="0"/>
              <a:t>boost priority sector lending through digital </a:t>
            </a:r>
            <a:r>
              <a:rPr lang="en-US" sz="1400" dirty="0" smtClean="0"/>
              <a:t>platform</a:t>
            </a:r>
            <a:endParaRPr lang="en-IN" sz="1400" b="1" dirty="0">
              <a:sym typeface="Trebuchet MS" panose="020B0603020202020204" pitchFamily="34" charset="0"/>
            </a:endParaRPr>
          </a:p>
        </p:txBody>
      </p:sp>
      <p:pic>
        <p:nvPicPr>
          <p:cNvPr id="49" name="Picture 2" descr="The Rise of Co-Lending: A Financial Revoluti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CCEEEA"/>
              </a:clrFrom>
              <a:clrTo>
                <a:srgbClr val="CCEE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t="40273" r="14409"/>
          <a:stretch/>
        </p:blipFill>
        <p:spPr bwMode="auto">
          <a:xfrm>
            <a:off x="819086" y="1092315"/>
            <a:ext cx="845666" cy="5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11908" y="866091"/>
            <a:ext cx="1045238" cy="1082662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sp>
        <p:nvSpPr>
          <p:cNvPr id="51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5695485" y="2070795"/>
            <a:ext cx="2461561" cy="170174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77800" lvl="1" algn="just">
              <a:tabLst>
                <a:tab pos="177800" algn="l"/>
                <a:tab pos="179388" algn="l"/>
              </a:tabLst>
            </a:pPr>
            <a:r>
              <a:rPr lang="en-IN" sz="1400" b="1" dirty="0">
                <a:sym typeface="Trebuchet MS" panose="020B0603020202020204" pitchFamily="34" charset="0"/>
              </a:rPr>
              <a:t>Cloud migration: </a:t>
            </a:r>
          </a:p>
          <a:p>
            <a:pPr marL="196157" lvl="1" algn="just">
              <a:lnSpc>
                <a:spcPct val="114000"/>
              </a:lnSpc>
              <a:spcBef>
                <a:spcPts val="55"/>
              </a:spcBef>
              <a:spcAft>
                <a:spcPts val="1800"/>
              </a:spcAft>
              <a:tabLst>
                <a:tab pos="356128" algn="l"/>
              </a:tabLst>
            </a:pPr>
            <a:r>
              <a:rPr lang="en-IN" sz="1400" dirty="0">
                <a:solidFill>
                  <a:prstClr val="black"/>
                </a:solidFill>
                <a:sym typeface="Trebuchet MS" panose="020B0603020202020204" pitchFamily="34" charset="0"/>
              </a:rPr>
              <a:t>Digital Lending Platform upgrade to Micro services enabled on-</a:t>
            </a:r>
            <a:r>
              <a:rPr lang="en-IN" sz="1400" dirty="0" err="1">
                <a:solidFill>
                  <a:prstClr val="black"/>
                </a:solidFill>
                <a:sym typeface="Trebuchet MS" panose="020B0603020202020204" pitchFamily="34" charset="0"/>
              </a:rPr>
              <a:t>prem</a:t>
            </a:r>
            <a:r>
              <a:rPr lang="en-IN" sz="1400" dirty="0">
                <a:solidFill>
                  <a:prstClr val="black"/>
                </a:solidFill>
                <a:sym typeface="Trebuchet MS" panose="020B0603020202020204" pitchFamily="34" charset="0"/>
              </a:rPr>
              <a:t> cloud </a:t>
            </a:r>
            <a:r>
              <a:rPr lang="en-IN" sz="1400" dirty="0" smtClean="0">
                <a:solidFill>
                  <a:prstClr val="black"/>
                </a:solidFill>
                <a:sym typeface="Trebuchet MS" panose="020B0603020202020204" pitchFamily="34" charset="0"/>
              </a:rPr>
              <a:t>services. </a:t>
            </a:r>
            <a:r>
              <a:rPr lang="en-US" sz="1400" dirty="0" smtClean="0"/>
              <a:t>Highly </a:t>
            </a:r>
            <a:r>
              <a:rPr lang="en-US" sz="1400" dirty="0"/>
              <a:t>scalable, lower costs, faster and more reliable </a:t>
            </a:r>
            <a:r>
              <a:rPr lang="en-US" sz="1400" dirty="0" smtClean="0"/>
              <a:t>performance. </a:t>
            </a:r>
            <a:endParaRPr lang="en-IN" sz="1400" b="1" dirty="0">
              <a:sym typeface="Trebuchet MS" panose="020B0603020202020204" pitchFamily="34" charset="0"/>
            </a:endParaRPr>
          </a:p>
        </p:txBody>
      </p:sp>
      <p:pic>
        <p:nvPicPr>
          <p:cNvPr id="52" name="Picture 8" descr="Cloud Migration"/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3002" y1="84583" x2="23002" y2="84583"/>
                        <a14:foregroundMark x1="23002" y1="66250" x2="23002" y2="66250"/>
                        <a14:foregroundMark x1="56335" y1="61250" x2="56335" y2="61250"/>
                        <a14:foregroundMark x1="84016" y1="61250" x2="84016" y2="61250"/>
                        <a14:foregroundMark x1="48343" y1="80833" x2="48343" y2="80833"/>
                        <a14:foregroundMark x1="58674" y1="76042" x2="58674" y2="76042"/>
                        <a14:foregroundMark x1="62183" y1="84583" x2="62183" y2="84583"/>
                        <a14:foregroundMark x1="79337" y1="78333" x2="79337" y2="78333"/>
                        <a14:backgroundMark x1="56335" y1="37917" x2="56335" y2="37917"/>
                        <a14:backgroundMark x1="57505" y1="31875" x2="57505" y2="31875"/>
                        <a14:backgroundMark x1="32164" y1="39167" x2="75828" y2="35417"/>
                        <a14:backgroundMark x1="28850" y1="34167" x2="56335" y2="20833"/>
                        <a14:backgroundMark x1="42495" y1="20833" x2="69006" y2="40417"/>
                        <a14:backgroundMark x1="24172" y1="39167" x2="23002" y2="26875"/>
                        <a14:backgroundMark x1="27680" y1="39167" x2="78168" y2="42917"/>
                        <a14:backgroundMark x1="44834" y1="14583" x2="80507" y2="37917"/>
                        <a14:backgroundMark x1="43665" y1="19583" x2="38012" y2="34167"/>
                        <a14:backgroundMark x1="40351" y1="18333" x2="33333" y2="39167"/>
                        <a14:backgroundMark x1="25341" y1="41667" x2="75828" y2="47708"/>
                        <a14:backgroundMark x1="84990" y1="46458" x2="70175" y2="41667"/>
                        <a14:backgroundMark x1="27680" y1="45208" x2="50682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3" y="1150883"/>
            <a:ext cx="426054" cy="5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546095" y="3907206"/>
            <a:ext cx="1161141" cy="1031338"/>
            <a:chOff x="8257052" y="799427"/>
            <a:chExt cx="1544275" cy="139255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515225-9145-31F2-E264-C7549607E9A2}"/>
                </a:ext>
              </a:extLst>
            </p:cNvPr>
            <p:cNvGrpSpPr/>
            <p:nvPr/>
          </p:nvGrpSpPr>
          <p:grpSpPr>
            <a:xfrm>
              <a:off x="8257052" y="799427"/>
              <a:ext cx="1494031" cy="1392557"/>
              <a:chOff x="2214608" y="2055755"/>
              <a:chExt cx="2328128" cy="232588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FF7138-6A9E-4074-69C5-4AEA4BFD2E4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2214608" y="2055755"/>
                <a:ext cx="2328128" cy="2325887"/>
              </a:xfrm>
              <a:prstGeom prst="ellipse">
                <a:avLst/>
              </a:prstGeom>
              <a:solidFill>
                <a:srgbClr val="FFFFFF"/>
              </a:solidFill>
              <a:ln w="76200" cap="flat" cmpd="sng" algn="ctr">
                <a:gradFill flip="none" rotWithShape="1">
                  <a:gsLst>
                    <a:gs pos="0">
                      <a:srgbClr val="052651"/>
                    </a:gs>
                    <a:gs pos="100000">
                      <a:srgbClr val="0C4DA2"/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err="1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59" name="AutoShape 3">
                <a:extLst>
                  <a:ext uri="{FF2B5EF4-FFF2-40B4-BE49-F238E27FC236}">
                    <a16:creationId xmlns:a16="http://schemas.microsoft.com/office/drawing/2014/main" id="{B784C712-82CC-1910-5B27-CE7575CD123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94969" y="2535473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AutoShape 99">
              <a:extLst>
                <a:ext uri="{FF2B5EF4-FFF2-40B4-BE49-F238E27FC236}">
                  <a16:creationId xmlns:a16="http://schemas.microsoft.com/office/drawing/2014/main" id="{0D7B5874-445B-F4C9-640F-C11082181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642456" y="1086647"/>
              <a:ext cx="1158871" cy="100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110665" y="6427790"/>
            <a:ext cx="2743200" cy="365125"/>
          </a:xfrm>
        </p:spPr>
        <p:txBody>
          <a:bodyPr/>
          <a:lstStyle/>
          <a:p>
            <a:r>
              <a:rPr lang="en-IN" dirty="0" smtClean="0"/>
              <a:t>9</a:t>
            </a:r>
            <a:endParaRPr lang="en-IN" dirty="0"/>
          </a:p>
        </p:txBody>
      </p:sp>
      <p:sp>
        <p:nvSpPr>
          <p:cNvPr id="39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159658" y="5098087"/>
            <a:ext cx="2433883" cy="1877437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 algn="just">
              <a:tabLst>
                <a:tab pos="180286" algn="l"/>
              </a:tabLst>
            </a:pPr>
            <a:r>
              <a:rPr lang="en-US" sz="1200" b="1" dirty="0" smtClean="0">
                <a:sym typeface="Trebuchet MS" panose="020B0603020202020204" pitchFamily="34" charset="0"/>
              </a:rPr>
              <a:t>CRM solution:</a:t>
            </a:r>
          </a:p>
          <a:p>
            <a:pPr marL="351450" lvl="1" indent="-171450" algn="just">
              <a:buFont typeface="Arial" panose="020B0604020202020204" pitchFamily="34" charset="0"/>
              <a:buChar char="•"/>
              <a:tabLst>
                <a:tab pos="180286" algn="l"/>
              </a:tabLst>
            </a:pPr>
            <a:r>
              <a:rPr lang="en-US" sz="1200" dirty="0"/>
              <a:t>Boost new customer acquisition and retention of existing customers</a:t>
            </a:r>
            <a:endParaRPr lang="en-IN" sz="1200" dirty="0"/>
          </a:p>
          <a:p>
            <a:pPr marL="351450" lvl="1" indent="-171450" algn="just">
              <a:buFont typeface="Arial" panose="020B0604020202020204" pitchFamily="34" charset="0"/>
              <a:buChar char="•"/>
              <a:tabLst>
                <a:tab pos="180286" algn="l"/>
              </a:tabLst>
            </a:pPr>
            <a:r>
              <a:rPr lang="en-US" sz="1200" dirty="0"/>
              <a:t>360-degree view of customer profile</a:t>
            </a:r>
            <a:endParaRPr lang="en-IN" sz="1200" dirty="0"/>
          </a:p>
          <a:p>
            <a:pPr marL="351450" lvl="1" indent="-171450" algn="just">
              <a:buFont typeface="Arial" panose="020B0604020202020204" pitchFamily="34" charset="0"/>
              <a:buChar char="•"/>
              <a:tabLst>
                <a:tab pos="180286" algn="l"/>
              </a:tabLst>
            </a:pPr>
            <a:r>
              <a:rPr lang="en-US" sz="1200" dirty="0"/>
              <a:t>Robust Lead Management System with end-to-end tracking of customer life cycle</a:t>
            </a:r>
            <a:endParaRPr lang="en-IN" sz="1200" dirty="0"/>
          </a:p>
          <a:p>
            <a:pPr marL="180000" lvl="1" algn="just">
              <a:tabLst>
                <a:tab pos="180286" algn="l"/>
              </a:tabLst>
            </a:pPr>
            <a:endParaRPr lang="en-IN" sz="1400" b="1" dirty="0">
              <a:sym typeface="Trebuchet MS" panose="020B0603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28142" y="1033152"/>
            <a:ext cx="1097973" cy="1046391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sp>
        <p:nvSpPr>
          <p:cNvPr id="70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3091546" y="2252280"/>
            <a:ext cx="2162629" cy="86177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44000" lvl="1" algn="just">
              <a:tabLst>
                <a:tab pos="180286" algn="l"/>
              </a:tabLst>
            </a:pPr>
            <a:r>
              <a:rPr lang="en-US" sz="1400" b="1" dirty="0" smtClean="0">
                <a:sym typeface="Trebuchet MS" panose="020B0603020202020204" pitchFamily="34" charset="0"/>
              </a:rPr>
              <a:t>Data Analytical Models:</a:t>
            </a:r>
          </a:p>
          <a:p>
            <a:pPr marL="144000" lvl="1" algn="just">
              <a:tabLst>
                <a:tab pos="180286" algn="l"/>
              </a:tabLst>
            </a:pPr>
            <a:r>
              <a:rPr lang="en-US" sz="1400" dirty="0" smtClean="0">
                <a:sym typeface="Trebuchet MS" panose="020B0603020202020204" pitchFamily="34" charset="0"/>
              </a:rPr>
              <a:t>Spend Analytics, Customer Life time value</a:t>
            </a:r>
          </a:p>
          <a:p>
            <a:pPr lvl="1" algn="just">
              <a:tabLst>
                <a:tab pos="180286" algn="l"/>
              </a:tabLst>
            </a:pPr>
            <a:endParaRPr lang="en-IN" sz="1400" dirty="0">
              <a:sym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1" y="1177892"/>
            <a:ext cx="670846" cy="67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0" y="4119921"/>
            <a:ext cx="623710" cy="588345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61016" y="3993522"/>
            <a:ext cx="1118582" cy="1198791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sp>
        <p:nvSpPr>
          <p:cNvPr id="73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3154848" y="5272143"/>
            <a:ext cx="2687702" cy="129266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en-US" sz="1400" b="1" dirty="0" smtClean="0">
                <a:sym typeface="Trebuchet MS" panose="020B0603020202020204" pitchFamily="34" charset="0"/>
              </a:rPr>
              <a:t>Data Lake:</a:t>
            </a:r>
          </a:p>
          <a:p>
            <a:pPr marL="342900" lvl="0" indent="-342900">
              <a:buAutoNum type="arabicParenR"/>
            </a:pPr>
            <a:r>
              <a:rPr lang="en-US" sz="1400" dirty="0" smtClean="0">
                <a:sym typeface="Trebuchet MS" panose="020B0603020202020204" pitchFamily="34" charset="0"/>
              </a:rPr>
              <a:t>Centralized repository</a:t>
            </a:r>
          </a:p>
          <a:p>
            <a:pPr marL="342900" indent="-342900">
              <a:buFontTx/>
              <a:buAutoNum type="arabicParenR"/>
            </a:pPr>
            <a:r>
              <a:rPr lang="en-US" sz="1400" dirty="0"/>
              <a:t>Holistic approach to data analysis, governance, and security</a:t>
            </a:r>
          </a:p>
          <a:p>
            <a:pPr lvl="0"/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98" y="4113704"/>
            <a:ext cx="647943" cy="80194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1D04767-5744-AB55-3DB7-9B9000B74B9F}"/>
              </a:ext>
            </a:extLst>
          </p:cNvPr>
          <p:cNvGrpSpPr/>
          <p:nvPr/>
        </p:nvGrpSpPr>
        <p:grpSpPr>
          <a:xfrm>
            <a:off x="9288482" y="802591"/>
            <a:ext cx="1107089" cy="1318172"/>
            <a:chOff x="9459768" y="1017711"/>
            <a:chExt cx="2025479" cy="26057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C569247-ADD6-865D-4D4D-7F4EC372C381}"/>
                </a:ext>
              </a:extLst>
            </p:cNvPr>
            <p:cNvGrpSpPr/>
            <p:nvPr/>
          </p:nvGrpSpPr>
          <p:grpSpPr>
            <a:xfrm>
              <a:off x="9459768" y="1017711"/>
              <a:ext cx="2025479" cy="2605796"/>
              <a:chOff x="9459768" y="1315021"/>
              <a:chExt cx="2328130" cy="278946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5545E90-F2FC-F3C1-4CA0-769C8D947678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9459768" y="1315021"/>
                <a:ext cx="2328130" cy="2328134"/>
              </a:xfrm>
              <a:prstGeom prst="ellipse">
                <a:avLst/>
              </a:prstGeom>
              <a:solidFill>
                <a:srgbClr val="FFFFFF"/>
              </a:solidFill>
              <a:ln w="76200" cap="flat" cmpd="sng" algn="ctr">
                <a:gradFill flip="none" rotWithShape="1">
                  <a:gsLst>
                    <a:gs pos="0">
                      <a:srgbClr val="052651"/>
                    </a:gs>
                    <a:gs pos="100000">
                      <a:srgbClr val="0C4DA2"/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err="1">
                  <a:latin typeface="Calibri"/>
                </a:endParaRPr>
              </a:p>
            </p:txBody>
          </p:sp>
          <p:sp>
            <p:nvSpPr>
              <p:cNvPr id="37" name="AutoShape 120">
                <a:extLst>
                  <a:ext uri="{FF2B5EF4-FFF2-40B4-BE49-F238E27FC236}">
                    <a16:creationId xmlns:a16="http://schemas.microsoft.com/office/drawing/2014/main" id="{E576EE21-5CA6-29B0-D338-2002F00757C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800714" y="2458244"/>
                <a:ext cx="1646237" cy="16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bcgBugs_Artificial Intelligence 4 ">
              <a:extLst>
                <a:ext uri="{FF2B5EF4-FFF2-40B4-BE49-F238E27FC236}">
                  <a16:creationId xmlns:a16="http://schemas.microsoft.com/office/drawing/2014/main" id="{EA3F8D67-0FE1-A668-C512-6FAC62299B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41865" y="1687578"/>
              <a:ext cx="1261283" cy="1751775"/>
              <a:chOff x="1692" y="1220"/>
              <a:chExt cx="288" cy="400"/>
            </a:xfrm>
          </p:grpSpPr>
          <p:sp>
            <p:nvSpPr>
              <p:cNvPr id="34" name="AutoShape 12">
                <a:extLst>
                  <a:ext uri="{FF2B5EF4-FFF2-40B4-BE49-F238E27FC236}">
                    <a16:creationId xmlns:a16="http://schemas.microsoft.com/office/drawing/2014/main" id="{41E130BE-6F89-0D25-5D0D-D61BA6D717B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92" y="133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C018BE19-D1E9-BBEA-A06A-64AF7CCCF3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8" y="1220"/>
                <a:ext cx="199" cy="195"/>
              </a:xfrm>
              <a:custGeom>
                <a:avLst/>
                <a:gdLst>
                  <a:gd name="T0" fmla="*/ 555 w 880"/>
                  <a:gd name="T1" fmla="*/ 482 h 880"/>
                  <a:gd name="T2" fmla="*/ 481 w 880"/>
                  <a:gd name="T3" fmla="*/ 512 h 880"/>
                  <a:gd name="T4" fmla="*/ 499 w 880"/>
                  <a:gd name="T5" fmla="*/ 498 h 880"/>
                  <a:gd name="T6" fmla="*/ 547 w 880"/>
                  <a:gd name="T7" fmla="*/ 419 h 880"/>
                  <a:gd name="T8" fmla="*/ 566 w 880"/>
                  <a:gd name="T9" fmla="*/ 451 h 880"/>
                  <a:gd name="T10" fmla="*/ 653 w 880"/>
                  <a:gd name="T11" fmla="*/ 354 h 880"/>
                  <a:gd name="T12" fmla="*/ 603 w 880"/>
                  <a:gd name="T13" fmla="*/ 264 h 880"/>
                  <a:gd name="T14" fmla="*/ 507 w 880"/>
                  <a:gd name="T15" fmla="*/ 266 h 880"/>
                  <a:gd name="T16" fmla="*/ 537 w 880"/>
                  <a:gd name="T17" fmla="*/ 232 h 880"/>
                  <a:gd name="T18" fmla="*/ 554 w 880"/>
                  <a:gd name="T19" fmla="*/ 202 h 880"/>
                  <a:gd name="T20" fmla="*/ 451 w 880"/>
                  <a:gd name="T21" fmla="*/ 342 h 880"/>
                  <a:gd name="T22" fmla="*/ 540 w 880"/>
                  <a:gd name="T23" fmla="*/ 311 h 880"/>
                  <a:gd name="T24" fmla="*/ 527 w 880"/>
                  <a:gd name="T25" fmla="*/ 332 h 880"/>
                  <a:gd name="T26" fmla="*/ 451 w 880"/>
                  <a:gd name="T27" fmla="*/ 499 h 880"/>
                  <a:gd name="T28" fmla="*/ 549 w 880"/>
                  <a:gd name="T29" fmla="*/ 668 h 880"/>
                  <a:gd name="T30" fmla="*/ 524 w 880"/>
                  <a:gd name="T31" fmla="*/ 630 h 880"/>
                  <a:gd name="T32" fmla="*/ 630 w 880"/>
                  <a:gd name="T33" fmla="*/ 573 h 880"/>
                  <a:gd name="T34" fmla="*/ 650 w 880"/>
                  <a:gd name="T35" fmla="*/ 461 h 880"/>
                  <a:gd name="T36" fmla="*/ 429 w 880"/>
                  <a:gd name="T37" fmla="*/ 525 h 880"/>
                  <a:gd name="T38" fmla="*/ 349 w 880"/>
                  <a:gd name="T39" fmla="*/ 558 h 880"/>
                  <a:gd name="T40" fmla="*/ 319 w 880"/>
                  <a:gd name="T41" fmla="*/ 534 h 880"/>
                  <a:gd name="T42" fmla="*/ 411 w 880"/>
                  <a:gd name="T43" fmla="*/ 511 h 880"/>
                  <a:gd name="T44" fmla="*/ 429 w 880"/>
                  <a:gd name="T45" fmla="*/ 188 h 880"/>
                  <a:gd name="T46" fmla="*/ 317 w 880"/>
                  <a:gd name="T47" fmla="*/ 230 h 880"/>
                  <a:gd name="T48" fmla="*/ 390 w 880"/>
                  <a:gd name="T49" fmla="*/ 260 h 880"/>
                  <a:gd name="T50" fmla="*/ 308 w 880"/>
                  <a:gd name="T51" fmla="*/ 252 h 880"/>
                  <a:gd name="T52" fmla="*/ 241 w 880"/>
                  <a:gd name="T53" fmla="*/ 300 h 880"/>
                  <a:gd name="T54" fmla="*/ 283 w 880"/>
                  <a:gd name="T55" fmla="*/ 373 h 880"/>
                  <a:gd name="T56" fmla="*/ 321 w 880"/>
                  <a:gd name="T57" fmla="*/ 319 h 880"/>
                  <a:gd name="T58" fmla="*/ 319 w 880"/>
                  <a:gd name="T59" fmla="*/ 394 h 880"/>
                  <a:gd name="T60" fmla="*/ 331 w 880"/>
                  <a:gd name="T61" fmla="*/ 442 h 880"/>
                  <a:gd name="T62" fmla="*/ 243 w 880"/>
                  <a:gd name="T63" fmla="*/ 432 h 880"/>
                  <a:gd name="T64" fmla="*/ 230 w 880"/>
                  <a:gd name="T65" fmla="*/ 537 h 880"/>
                  <a:gd name="T66" fmla="*/ 316 w 880"/>
                  <a:gd name="T67" fmla="*/ 615 h 880"/>
                  <a:gd name="T68" fmla="*/ 349 w 880"/>
                  <a:gd name="T69" fmla="*/ 640 h 880"/>
                  <a:gd name="T70" fmla="*/ 343 w 880"/>
                  <a:gd name="T71" fmla="*/ 681 h 880"/>
                  <a:gd name="T72" fmla="*/ 416 w 880"/>
                  <a:gd name="T73" fmla="*/ 152 h 880"/>
                  <a:gd name="T74" fmla="*/ 447 w 880"/>
                  <a:gd name="T75" fmla="*/ 160 h 880"/>
                  <a:gd name="T76" fmla="*/ 460 w 880"/>
                  <a:gd name="T77" fmla="*/ 123 h 880"/>
                  <a:gd name="T78" fmla="*/ 416 w 880"/>
                  <a:gd name="T79" fmla="*/ 123 h 880"/>
                  <a:gd name="T80" fmla="*/ 588 w 880"/>
                  <a:gd name="T81" fmla="*/ 233 h 880"/>
                  <a:gd name="T82" fmla="*/ 641 w 880"/>
                  <a:gd name="T83" fmla="*/ 264 h 880"/>
                  <a:gd name="T84" fmla="*/ 824 w 880"/>
                  <a:gd name="T85" fmla="*/ 63 h 880"/>
                  <a:gd name="T86" fmla="*/ 739 w 880"/>
                  <a:gd name="T87" fmla="*/ 220 h 880"/>
                  <a:gd name="T88" fmla="*/ 147 w 880"/>
                  <a:gd name="T89" fmla="*/ 264 h 880"/>
                  <a:gd name="T90" fmla="*/ 292 w 880"/>
                  <a:gd name="T91" fmla="*/ 232 h 880"/>
                  <a:gd name="T92" fmla="*/ 169 w 880"/>
                  <a:gd name="T93" fmla="*/ 163 h 880"/>
                  <a:gd name="T94" fmla="*/ 125 w 880"/>
                  <a:gd name="T95" fmla="*/ 163 h 880"/>
                  <a:gd name="T96" fmla="*/ 815 w 880"/>
                  <a:gd name="T97" fmla="*/ 357 h 880"/>
                  <a:gd name="T98" fmla="*/ 659 w 880"/>
                  <a:gd name="T99" fmla="*/ 422 h 880"/>
                  <a:gd name="T100" fmla="*/ 301 w 880"/>
                  <a:gd name="T101" fmla="*/ 666 h 880"/>
                  <a:gd name="T102" fmla="*/ 63 w 880"/>
                  <a:gd name="T103" fmla="*/ 622 h 880"/>
                  <a:gd name="T104" fmla="*/ 63 w 880"/>
                  <a:gd name="T105" fmla="*/ 862 h 880"/>
                  <a:gd name="T106" fmla="*/ 301 w 880"/>
                  <a:gd name="T107" fmla="*/ 666 h 880"/>
                  <a:gd name="T108" fmla="*/ 679 w 880"/>
                  <a:gd name="T109" fmla="*/ 513 h 880"/>
                  <a:gd name="T110" fmla="*/ 793 w 880"/>
                  <a:gd name="T111" fmla="*/ 653 h 880"/>
                  <a:gd name="T112" fmla="*/ 837 w 880"/>
                  <a:gd name="T113" fmla="*/ 652 h 880"/>
                  <a:gd name="T114" fmla="*/ 219 w 880"/>
                  <a:gd name="T115" fmla="*/ 426 h 880"/>
                  <a:gd name="T116" fmla="*/ 123 w 880"/>
                  <a:gd name="T117" fmla="*/ 399 h 880"/>
                  <a:gd name="T118" fmla="*/ 462 w 880"/>
                  <a:gd name="T119" fmla="*/ 758 h 880"/>
                  <a:gd name="T120" fmla="*/ 444 w 880"/>
                  <a:gd name="T121" fmla="*/ 723 h 880"/>
                  <a:gd name="T122" fmla="*/ 418 w 880"/>
                  <a:gd name="T123" fmla="*/ 756 h 880"/>
                  <a:gd name="T124" fmla="*/ 462 w 880"/>
                  <a:gd name="T125" fmla="*/ 758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0" h="880">
                    <a:moveTo>
                      <a:pt x="642" y="440"/>
                    </a:moveTo>
                    <a:cubicBezTo>
                      <a:pt x="632" y="448"/>
                      <a:pt x="623" y="455"/>
                      <a:pt x="611" y="461"/>
                    </a:cubicBezTo>
                    <a:cubicBezTo>
                      <a:pt x="595" y="468"/>
                      <a:pt x="577" y="473"/>
                      <a:pt x="559" y="474"/>
                    </a:cubicBezTo>
                    <a:cubicBezTo>
                      <a:pt x="558" y="476"/>
                      <a:pt x="556" y="479"/>
                      <a:pt x="555" y="482"/>
                    </a:cubicBezTo>
                    <a:cubicBezTo>
                      <a:pt x="546" y="494"/>
                      <a:pt x="536" y="504"/>
                      <a:pt x="523" y="512"/>
                    </a:cubicBezTo>
                    <a:cubicBezTo>
                      <a:pt x="519" y="514"/>
                      <a:pt x="514" y="515"/>
                      <a:pt x="509" y="517"/>
                    </a:cubicBezTo>
                    <a:cubicBezTo>
                      <a:pt x="505" y="519"/>
                      <a:pt x="499" y="520"/>
                      <a:pt x="493" y="521"/>
                    </a:cubicBezTo>
                    <a:cubicBezTo>
                      <a:pt x="488" y="521"/>
                      <a:pt x="482" y="517"/>
                      <a:pt x="481" y="512"/>
                    </a:cubicBezTo>
                    <a:cubicBezTo>
                      <a:pt x="481" y="511"/>
                      <a:pt x="481" y="511"/>
                      <a:pt x="481" y="510"/>
                    </a:cubicBezTo>
                    <a:cubicBezTo>
                      <a:pt x="481" y="504"/>
                      <a:pt x="485" y="500"/>
                      <a:pt x="491" y="499"/>
                    </a:cubicBezTo>
                    <a:cubicBezTo>
                      <a:pt x="493" y="498"/>
                      <a:pt x="495" y="498"/>
                      <a:pt x="498" y="498"/>
                    </a:cubicBezTo>
                    <a:cubicBezTo>
                      <a:pt x="498" y="498"/>
                      <a:pt x="498" y="498"/>
                      <a:pt x="499" y="498"/>
                    </a:cubicBezTo>
                    <a:cubicBezTo>
                      <a:pt x="514" y="493"/>
                      <a:pt x="527" y="483"/>
                      <a:pt x="535" y="470"/>
                    </a:cubicBezTo>
                    <a:cubicBezTo>
                      <a:pt x="538" y="467"/>
                      <a:pt x="539" y="465"/>
                      <a:pt x="541" y="461"/>
                    </a:cubicBezTo>
                    <a:cubicBezTo>
                      <a:pt x="544" y="450"/>
                      <a:pt x="546" y="439"/>
                      <a:pt x="545" y="428"/>
                    </a:cubicBezTo>
                    <a:cubicBezTo>
                      <a:pt x="544" y="425"/>
                      <a:pt x="545" y="421"/>
                      <a:pt x="547" y="419"/>
                    </a:cubicBezTo>
                    <a:cubicBezTo>
                      <a:pt x="549" y="417"/>
                      <a:pt x="552" y="415"/>
                      <a:pt x="555" y="415"/>
                    </a:cubicBezTo>
                    <a:cubicBezTo>
                      <a:pt x="559" y="415"/>
                      <a:pt x="562" y="416"/>
                      <a:pt x="564" y="419"/>
                    </a:cubicBezTo>
                    <a:cubicBezTo>
                      <a:pt x="566" y="421"/>
                      <a:pt x="567" y="422"/>
                      <a:pt x="567" y="425"/>
                    </a:cubicBezTo>
                    <a:cubicBezTo>
                      <a:pt x="568" y="433"/>
                      <a:pt x="568" y="443"/>
                      <a:pt x="566" y="451"/>
                    </a:cubicBezTo>
                    <a:cubicBezTo>
                      <a:pt x="592" y="448"/>
                      <a:pt x="615" y="436"/>
                      <a:pt x="631" y="419"/>
                    </a:cubicBezTo>
                    <a:cubicBezTo>
                      <a:pt x="633" y="417"/>
                      <a:pt x="635" y="415"/>
                      <a:pt x="637" y="414"/>
                    </a:cubicBezTo>
                    <a:cubicBezTo>
                      <a:pt x="640" y="407"/>
                      <a:pt x="640" y="407"/>
                      <a:pt x="640" y="407"/>
                    </a:cubicBezTo>
                    <a:cubicBezTo>
                      <a:pt x="648" y="391"/>
                      <a:pt x="653" y="374"/>
                      <a:pt x="653" y="354"/>
                    </a:cubicBezTo>
                    <a:cubicBezTo>
                      <a:pt x="653" y="350"/>
                      <a:pt x="653" y="347"/>
                      <a:pt x="652" y="342"/>
                    </a:cubicBezTo>
                    <a:cubicBezTo>
                      <a:pt x="650" y="328"/>
                      <a:pt x="646" y="314"/>
                      <a:pt x="640" y="301"/>
                    </a:cubicBezTo>
                    <a:cubicBezTo>
                      <a:pt x="636" y="297"/>
                      <a:pt x="633" y="291"/>
                      <a:pt x="629" y="286"/>
                    </a:cubicBezTo>
                    <a:cubicBezTo>
                      <a:pt x="622" y="278"/>
                      <a:pt x="612" y="270"/>
                      <a:pt x="603" y="264"/>
                    </a:cubicBezTo>
                    <a:cubicBezTo>
                      <a:pt x="593" y="259"/>
                      <a:pt x="583" y="256"/>
                      <a:pt x="573" y="254"/>
                    </a:cubicBezTo>
                    <a:cubicBezTo>
                      <a:pt x="567" y="253"/>
                      <a:pt x="562" y="253"/>
                      <a:pt x="557" y="253"/>
                    </a:cubicBezTo>
                    <a:cubicBezTo>
                      <a:pt x="544" y="253"/>
                      <a:pt x="533" y="255"/>
                      <a:pt x="522" y="259"/>
                    </a:cubicBezTo>
                    <a:cubicBezTo>
                      <a:pt x="516" y="261"/>
                      <a:pt x="511" y="264"/>
                      <a:pt x="507" y="266"/>
                    </a:cubicBezTo>
                    <a:cubicBezTo>
                      <a:pt x="501" y="269"/>
                      <a:pt x="494" y="267"/>
                      <a:pt x="491" y="262"/>
                    </a:cubicBezTo>
                    <a:cubicBezTo>
                      <a:pt x="491" y="260"/>
                      <a:pt x="491" y="258"/>
                      <a:pt x="491" y="256"/>
                    </a:cubicBezTo>
                    <a:cubicBezTo>
                      <a:pt x="491" y="252"/>
                      <a:pt x="492" y="249"/>
                      <a:pt x="496" y="247"/>
                    </a:cubicBezTo>
                    <a:cubicBezTo>
                      <a:pt x="508" y="240"/>
                      <a:pt x="523" y="235"/>
                      <a:pt x="537" y="232"/>
                    </a:cubicBezTo>
                    <a:cubicBezTo>
                      <a:pt x="543" y="232"/>
                      <a:pt x="550" y="231"/>
                      <a:pt x="557" y="231"/>
                    </a:cubicBezTo>
                    <a:cubicBezTo>
                      <a:pt x="559" y="231"/>
                      <a:pt x="561" y="231"/>
                      <a:pt x="564" y="232"/>
                    </a:cubicBezTo>
                    <a:cubicBezTo>
                      <a:pt x="564" y="231"/>
                      <a:pt x="564" y="231"/>
                      <a:pt x="564" y="231"/>
                    </a:cubicBezTo>
                    <a:cubicBezTo>
                      <a:pt x="562" y="220"/>
                      <a:pt x="559" y="211"/>
                      <a:pt x="554" y="202"/>
                    </a:cubicBezTo>
                    <a:cubicBezTo>
                      <a:pt x="542" y="182"/>
                      <a:pt x="521" y="168"/>
                      <a:pt x="497" y="168"/>
                    </a:cubicBezTo>
                    <a:cubicBezTo>
                      <a:pt x="485" y="168"/>
                      <a:pt x="473" y="173"/>
                      <a:pt x="461" y="180"/>
                    </a:cubicBezTo>
                    <a:cubicBezTo>
                      <a:pt x="457" y="182"/>
                      <a:pt x="455" y="185"/>
                      <a:pt x="451" y="188"/>
                    </a:cubicBezTo>
                    <a:cubicBezTo>
                      <a:pt x="451" y="342"/>
                      <a:pt x="451" y="342"/>
                      <a:pt x="451" y="342"/>
                    </a:cubicBezTo>
                    <a:cubicBezTo>
                      <a:pt x="452" y="342"/>
                      <a:pt x="452" y="342"/>
                      <a:pt x="452" y="341"/>
                    </a:cubicBezTo>
                    <a:cubicBezTo>
                      <a:pt x="455" y="338"/>
                      <a:pt x="458" y="335"/>
                      <a:pt x="461" y="332"/>
                    </a:cubicBezTo>
                    <a:cubicBezTo>
                      <a:pt x="470" y="326"/>
                      <a:pt x="478" y="320"/>
                      <a:pt x="488" y="316"/>
                    </a:cubicBezTo>
                    <a:cubicBezTo>
                      <a:pt x="505" y="311"/>
                      <a:pt x="522" y="308"/>
                      <a:pt x="540" y="311"/>
                    </a:cubicBezTo>
                    <a:cubicBezTo>
                      <a:pt x="545" y="312"/>
                      <a:pt x="551" y="313"/>
                      <a:pt x="557" y="315"/>
                    </a:cubicBezTo>
                    <a:cubicBezTo>
                      <a:pt x="562" y="317"/>
                      <a:pt x="565" y="323"/>
                      <a:pt x="563" y="329"/>
                    </a:cubicBezTo>
                    <a:cubicBezTo>
                      <a:pt x="561" y="334"/>
                      <a:pt x="555" y="337"/>
                      <a:pt x="550" y="336"/>
                    </a:cubicBezTo>
                    <a:cubicBezTo>
                      <a:pt x="542" y="333"/>
                      <a:pt x="535" y="332"/>
                      <a:pt x="527" y="332"/>
                    </a:cubicBezTo>
                    <a:cubicBezTo>
                      <a:pt x="506" y="331"/>
                      <a:pt x="483" y="340"/>
                      <a:pt x="468" y="356"/>
                    </a:cubicBezTo>
                    <a:cubicBezTo>
                      <a:pt x="466" y="359"/>
                      <a:pt x="464" y="362"/>
                      <a:pt x="461" y="364"/>
                    </a:cubicBezTo>
                    <a:cubicBezTo>
                      <a:pt x="457" y="370"/>
                      <a:pt x="454" y="377"/>
                      <a:pt x="451" y="383"/>
                    </a:cubicBezTo>
                    <a:cubicBezTo>
                      <a:pt x="451" y="499"/>
                      <a:pt x="451" y="499"/>
                      <a:pt x="451" y="499"/>
                    </a:cubicBezTo>
                    <a:cubicBezTo>
                      <a:pt x="451" y="687"/>
                      <a:pt x="451" y="687"/>
                      <a:pt x="451" y="687"/>
                    </a:cubicBezTo>
                    <a:cubicBezTo>
                      <a:pt x="452" y="694"/>
                      <a:pt x="457" y="701"/>
                      <a:pt x="461" y="706"/>
                    </a:cubicBezTo>
                    <a:cubicBezTo>
                      <a:pt x="466" y="709"/>
                      <a:pt x="471" y="712"/>
                      <a:pt x="476" y="712"/>
                    </a:cubicBezTo>
                    <a:cubicBezTo>
                      <a:pt x="500" y="712"/>
                      <a:pt x="529" y="693"/>
                      <a:pt x="549" y="668"/>
                    </a:cubicBezTo>
                    <a:cubicBezTo>
                      <a:pt x="557" y="659"/>
                      <a:pt x="563" y="648"/>
                      <a:pt x="567" y="636"/>
                    </a:cubicBezTo>
                    <a:cubicBezTo>
                      <a:pt x="557" y="639"/>
                      <a:pt x="545" y="641"/>
                      <a:pt x="534" y="641"/>
                    </a:cubicBezTo>
                    <a:cubicBezTo>
                      <a:pt x="533" y="640"/>
                      <a:pt x="533" y="640"/>
                      <a:pt x="533" y="640"/>
                    </a:cubicBezTo>
                    <a:cubicBezTo>
                      <a:pt x="527" y="640"/>
                      <a:pt x="524" y="635"/>
                      <a:pt x="524" y="630"/>
                    </a:cubicBezTo>
                    <a:cubicBezTo>
                      <a:pt x="524" y="625"/>
                      <a:pt x="524" y="625"/>
                      <a:pt x="524" y="625"/>
                    </a:cubicBezTo>
                    <a:cubicBezTo>
                      <a:pt x="525" y="621"/>
                      <a:pt x="529" y="618"/>
                      <a:pt x="534" y="618"/>
                    </a:cubicBezTo>
                    <a:cubicBezTo>
                      <a:pt x="545" y="618"/>
                      <a:pt x="556" y="617"/>
                      <a:pt x="566" y="615"/>
                    </a:cubicBezTo>
                    <a:cubicBezTo>
                      <a:pt x="592" y="608"/>
                      <a:pt x="614" y="593"/>
                      <a:pt x="630" y="573"/>
                    </a:cubicBezTo>
                    <a:cubicBezTo>
                      <a:pt x="632" y="572"/>
                      <a:pt x="633" y="570"/>
                      <a:pt x="634" y="569"/>
                    </a:cubicBezTo>
                    <a:cubicBezTo>
                      <a:pt x="641" y="559"/>
                      <a:pt x="646" y="548"/>
                      <a:pt x="650" y="536"/>
                    </a:cubicBezTo>
                    <a:cubicBezTo>
                      <a:pt x="654" y="525"/>
                      <a:pt x="656" y="512"/>
                      <a:pt x="656" y="498"/>
                    </a:cubicBezTo>
                    <a:cubicBezTo>
                      <a:pt x="656" y="485"/>
                      <a:pt x="654" y="473"/>
                      <a:pt x="650" y="461"/>
                    </a:cubicBezTo>
                    <a:cubicBezTo>
                      <a:pt x="648" y="453"/>
                      <a:pt x="645" y="447"/>
                      <a:pt x="642" y="440"/>
                    </a:cubicBezTo>
                    <a:close/>
                    <a:moveTo>
                      <a:pt x="420" y="707"/>
                    </a:moveTo>
                    <a:cubicBezTo>
                      <a:pt x="425" y="703"/>
                      <a:pt x="428" y="697"/>
                      <a:pt x="429" y="688"/>
                    </a:cubicBezTo>
                    <a:cubicBezTo>
                      <a:pt x="429" y="525"/>
                      <a:pt x="429" y="525"/>
                      <a:pt x="429" y="525"/>
                    </a:cubicBezTo>
                    <a:cubicBezTo>
                      <a:pt x="428" y="525"/>
                      <a:pt x="428" y="526"/>
                      <a:pt x="427" y="526"/>
                    </a:cubicBezTo>
                    <a:cubicBezTo>
                      <a:pt x="425" y="529"/>
                      <a:pt x="423" y="531"/>
                      <a:pt x="420" y="533"/>
                    </a:cubicBezTo>
                    <a:cubicBezTo>
                      <a:pt x="415" y="537"/>
                      <a:pt x="410" y="541"/>
                      <a:pt x="405" y="544"/>
                    </a:cubicBezTo>
                    <a:cubicBezTo>
                      <a:pt x="388" y="554"/>
                      <a:pt x="369" y="559"/>
                      <a:pt x="349" y="558"/>
                    </a:cubicBezTo>
                    <a:cubicBezTo>
                      <a:pt x="340" y="557"/>
                      <a:pt x="332" y="555"/>
                      <a:pt x="323" y="552"/>
                    </a:cubicBezTo>
                    <a:cubicBezTo>
                      <a:pt x="319" y="551"/>
                      <a:pt x="316" y="547"/>
                      <a:pt x="316" y="542"/>
                    </a:cubicBezTo>
                    <a:cubicBezTo>
                      <a:pt x="316" y="538"/>
                      <a:pt x="316" y="538"/>
                      <a:pt x="316" y="538"/>
                    </a:cubicBezTo>
                    <a:cubicBezTo>
                      <a:pt x="317" y="537"/>
                      <a:pt x="318" y="535"/>
                      <a:pt x="319" y="534"/>
                    </a:cubicBezTo>
                    <a:cubicBezTo>
                      <a:pt x="321" y="532"/>
                      <a:pt x="322" y="532"/>
                      <a:pt x="324" y="532"/>
                    </a:cubicBezTo>
                    <a:cubicBezTo>
                      <a:pt x="326" y="531"/>
                      <a:pt x="328" y="531"/>
                      <a:pt x="330" y="532"/>
                    </a:cubicBezTo>
                    <a:cubicBezTo>
                      <a:pt x="340" y="535"/>
                      <a:pt x="352" y="536"/>
                      <a:pt x="362" y="535"/>
                    </a:cubicBezTo>
                    <a:cubicBezTo>
                      <a:pt x="381" y="533"/>
                      <a:pt x="398" y="525"/>
                      <a:pt x="411" y="511"/>
                    </a:cubicBezTo>
                    <a:cubicBezTo>
                      <a:pt x="415" y="508"/>
                      <a:pt x="418" y="504"/>
                      <a:pt x="420" y="500"/>
                    </a:cubicBezTo>
                    <a:cubicBezTo>
                      <a:pt x="423" y="495"/>
                      <a:pt x="427" y="488"/>
                      <a:pt x="429" y="482"/>
                    </a:cubicBezTo>
                    <a:cubicBezTo>
                      <a:pt x="429" y="378"/>
                      <a:pt x="429" y="378"/>
                      <a:pt x="429" y="378"/>
                    </a:cubicBezTo>
                    <a:cubicBezTo>
                      <a:pt x="429" y="188"/>
                      <a:pt x="429" y="188"/>
                      <a:pt x="429" y="188"/>
                    </a:cubicBezTo>
                    <a:cubicBezTo>
                      <a:pt x="426" y="185"/>
                      <a:pt x="423" y="183"/>
                      <a:pt x="420" y="182"/>
                    </a:cubicBezTo>
                    <a:cubicBezTo>
                      <a:pt x="409" y="173"/>
                      <a:pt x="396" y="168"/>
                      <a:pt x="383" y="168"/>
                    </a:cubicBezTo>
                    <a:cubicBezTo>
                      <a:pt x="359" y="168"/>
                      <a:pt x="338" y="182"/>
                      <a:pt x="327" y="201"/>
                    </a:cubicBezTo>
                    <a:cubicBezTo>
                      <a:pt x="321" y="210"/>
                      <a:pt x="318" y="219"/>
                      <a:pt x="317" y="230"/>
                    </a:cubicBezTo>
                    <a:cubicBezTo>
                      <a:pt x="320" y="230"/>
                      <a:pt x="322" y="229"/>
                      <a:pt x="325" y="229"/>
                    </a:cubicBezTo>
                    <a:cubicBezTo>
                      <a:pt x="331" y="229"/>
                      <a:pt x="338" y="230"/>
                      <a:pt x="344" y="231"/>
                    </a:cubicBezTo>
                    <a:cubicBezTo>
                      <a:pt x="358" y="232"/>
                      <a:pt x="372" y="237"/>
                      <a:pt x="387" y="245"/>
                    </a:cubicBezTo>
                    <a:cubicBezTo>
                      <a:pt x="391" y="248"/>
                      <a:pt x="393" y="255"/>
                      <a:pt x="390" y="260"/>
                    </a:cubicBezTo>
                    <a:cubicBezTo>
                      <a:pt x="388" y="265"/>
                      <a:pt x="380" y="267"/>
                      <a:pt x="375" y="265"/>
                    </a:cubicBezTo>
                    <a:cubicBezTo>
                      <a:pt x="370" y="262"/>
                      <a:pt x="365" y="259"/>
                      <a:pt x="359" y="257"/>
                    </a:cubicBezTo>
                    <a:cubicBezTo>
                      <a:pt x="348" y="253"/>
                      <a:pt x="337" y="251"/>
                      <a:pt x="325" y="251"/>
                    </a:cubicBezTo>
                    <a:cubicBezTo>
                      <a:pt x="320" y="251"/>
                      <a:pt x="314" y="251"/>
                      <a:pt x="308" y="252"/>
                    </a:cubicBezTo>
                    <a:cubicBezTo>
                      <a:pt x="306" y="253"/>
                      <a:pt x="304" y="253"/>
                      <a:pt x="303" y="254"/>
                    </a:cubicBezTo>
                    <a:cubicBezTo>
                      <a:pt x="295" y="256"/>
                      <a:pt x="295" y="256"/>
                      <a:pt x="295" y="256"/>
                    </a:cubicBezTo>
                    <a:cubicBezTo>
                      <a:pt x="278" y="262"/>
                      <a:pt x="263" y="272"/>
                      <a:pt x="251" y="286"/>
                    </a:cubicBezTo>
                    <a:cubicBezTo>
                      <a:pt x="247" y="291"/>
                      <a:pt x="244" y="296"/>
                      <a:pt x="241" y="300"/>
                    </a:cubicBezTo>
                    <a:cubicBezTo>
                      <a:pt x="235" y="314"/>
                      <a:pt x="230" y="327"/>
                      <a:pt x="228" y="341"/>
                    </a:cubicBezTo>
                    <a:cubicBezTo>
                      <a:pt x="227" y="346"/>
                      <a:pt x="227" y="350"/>
                      <a:pt x="227" y="354"/>
                    </a:cubicBezTo>
                    <a:cubicBezTo>
                      <a:pt x="227" y="372"/>
                      <a:pt x="231" y="388"/>
                      <a:pt x="238" y="403"/>
                    </a:cubicBezTo>
                    <a:cubicBezTo>
                      <a:pt x="251" y="391"/>
                      <a:pt x="266" y="381"/>
                      <a:pt x="283" y="373"/>
                    </a:cubicBezTo>
                    <a:cubicBezTo>
                      <a:pt x="286" y="371"/>
                      <a:pt x="289" y="370"/>
                      <a:pt x="292" y="368"/>
                    </a:cubicBezTo>
                    <a:cubicBezTo>
                      <a:pt x="292" y="357"/>
                      <a:pt x="295" y="346"/>
                      <a:pt x="300" y="334"/>
                    </a:cubicBezTo>
                    <a:cubicBezTo>
                      <a:pt x="302" y="331"/>
                      <a:pt x="304" y="327"/>
                      <a:pt x="306" y="323"/>
                    </a:cubicBezTo>
                    <a:cubicBezTo>
                      <a:pt x="309" y="317"/>
                      <a:pt x="316" y="316"/>
                      <a:pt x="321" y="319"/>
                    </a:cubicBezTo>
                    <a:cubicBezTo>
                      <a:pt x="326" y="323"/>
                      <a:pt x="327" y="330"/>
                      <a:pt x="324" y="335"/>
                    </a:cubicBezTo>
                    <a:cubicBezTo>
                      <a:pt x="321" y="338"/>
                      <a:pt x="321" y="342"/>
                      <a:pt x="319" y="346"/>
                    </a:cubicBezTo>
                    <a:cubicBezTo>
                      <a:pt x="314" y="357"/>
                      <a:pt x="313" y="370"/>
                      <a:pt x="316" y="383"/>
                    </a:cubicBezTo>
                    <a:cubicBezTo>
                      <a:pt x="317" y="386"/>
                      <a:pt x="318" y="390"/>
                      <a:pt x="319" y="394"/>
                    </a:cubicBezTo>
                    <a:cubicBezTo>
                      <a:pt x="322" y="403"/>
                      <a:pt x="329" y="413"/>
                      <a:pt x="338" y="419"/>
                    </a:cubicBezTo>
                    <a:cubicBezTo>
                      <a:pt x="339" y="420"/>
                      <a:pt x="341" y="422"/>
                      <a:pt x="343" y="423"/>
                    </a:cubicBezTo>
                    <a:cubicBezTo>
                      <a:pt x="348" y="427"/>
                      <a:pt x="350" y="433"/>
                      <a:pt x="346" y="438"/>
                    </a:cubicBezTo>
                    <a:cubicBezTo>
                      <a:pt x="343" y="444"/>
                      <a:pt x="336" y="445"/>
                      <a:pt x="331" y="442"/>
                    </a:cubicBezTo>
                    <a:cubicBezTo>
                      <a:pt x="321" y="435"/>
                      <a:pt x="314" y="428"/>
                      <a:pt x="307" y="419"/>
                    </a:cubicBezTo>
                    <a:cubicBezTo>
                      <a:pt x="302" y="411"/>
                      <a:pt x="297" y="401"/>
                      <a:pt x="295" y="391"/>
                    </a:cubicBezTo>
                    <a:cubicBezTo>
                      <a:pt x="279" y="398"/>
                      <a:pt x="265" y="407"/>
                      <a:pt x="253" y="419"/>
                    </a:cubicBezTo>
                    <a:cubicBezTo>
                      <a:pt x="250" y="423"/>
                      <a:pt x="247" y="427"/>
                      <a:pt x="243" y="432"/>
                    </a:cubicBezTo>
                    <a:cubicBezTo>
                      <a:pt x="240" y="437"/>
                      <a:pt x="240" y="437"/>
                      <a:pt x="240" y="437"/>
                    </a:cubicBezTo>
                    <a:cubicBezTo>
                      <a:pt x="236" y="445"/>
                      <a:pt x="233" y="452"/>
                      <a:pt x="230" y="461"/>
                    </a:cubicBezTo>
                    <a:cubicBezTo>
                      <a:pt x="226" y="473"/>
                      <a:pt x="224" y="485"/>
                      <a:pt x="224" y="498"/>
                    </a:cubicBezTo>
                    <a:cubicBezTo>
                      <a:pt x="224" y="512"/>
                      <a:pt x="226" y="525"/>
                      <a:pt x="230" y="537"/>
                    </a:cubicBezTo>
                    <a:cubicBezTo>
                      <a:pt x="235" y="549"/>
                      <a:pt x="239" y="561"/>
                      <a:pt x="247" y="570"/>
                    </a:cubicBezTo>
                    <a:cubicBezTo>
                      <a:pt x="248" y="572"/>
                      <a:pt x="249" y="573"/>
                      <a:pt x="250" y="574"/>
                    </a:cubicBezTo>
                    <a:cubicBezTo>
                      <a:pt x="253" y="578"/>
                      <a:pt x="256" y="582"/>
                      <a:pt x="260" y="585"/>
                    </a:cubicBezTo>
                    <a:cubicBezTo>
                      <a:pt x="276" y="599"/>
                      <a:pt x="295" y="610"/>
                      <a:pt x="316" y="615"/>
                    </a:cubicBezTo>
                    <a:cubicBezTo>
                      <a:pt x="325" y="617"/>
                      <a:pt x="336" y="618"/>
                      <a:pt x="346" y="618"/>
                    </a:cubicBezTo>
                    <a:cubicBezTo>
                      <a:pt x="352" y="618"/>
                      <a:pt x="355" y="622"/>
                      <a:pt x="357" y="627"/>
                    </a:cubicBezTo>
                    <a:cubicBezTo>
                      <a:pt x="357" y="630"/>
                      <a:pt x="357" y="630"/>
                      <a:pt x="357" y="630"/>
                    </a:cubicBezTo>
                    <a:cubicBezTo>
                      <a:pt x="357" y="634"/>
                      <a:pt x="354" y="639"/>
                      <a:pt x="349" y="640"/>
                    </a:cubicBezTo>
                    <a:cubicBezTo>
                      <a:pt x="348" y="640"/>
                      <a:pt x="347" y="641"/>
                      <a:pt x="346" y="641"/>
                    </a:cubicBezTo>
                    <a:cubicBezTo>
                      <a:pt x="335" y="641"/>
                      <a:pt x="323" y="639"/>
                      <a:pt x="313" y="636"/>
                    </a:cubicBezTo>
                    <a:cubicBezTo>
                      <a:pt x="317" y="648"/>
                      <a:pt x="323" y="659"/>
                      <a:pt x="333" y="669"/>
                    </a:cubicBezTo>
                    <a:cubicBezTo>
                      <a:pt x="336" y="673"/>
                      <a:pt x="339" y="677"/>
                      <a:pt x="343" y="681"/>
                    </a:cubicBezTo>
                    <a:cubicBezTo>
                      <a:pt x="364" y="700"/>
                      <a:pt x="387" y="712"/>
                      <a:pt x="406" y="712"/>
                    </a:cubicBezTo>
                    <a:cubicBezTo>
                      <a:pt x="411" y="712"/>
                      <a:pt x="416" y="710"/>
                      <a:pt x="420" y="707"/>
                    </a:cubicBezTo>
                    <a:close/>
                    <a:moveTo>
                      <a:pt x="416" y="123"/>
                    </a:moveTo>
                    <a:cubicBezTo>
                      <a:pt x="416" y="152"/>
                      <a:pt x="416" y="152"/>
                      <a:pt x="416" y="152"/>
                    </a:cubicBezTo>
                    <a:cubicBezTo>
                      <a:pt x="422" y="154"/>
                      <a:pt x="428" y="157"/>
                      <a:pt x="433" y="161"/>
                    </a:cubicBezTo>
                    <a:cubicBezTo>
                      <a:pt x="435" y="163"/>
                      <a:pt x="438" y="164"/>
                      <a:pt x="440" y="166"/>
                    </a:cubicBezTo>
                    <a:cubicBezTo>
                      <a:pt x="440" y="166"/>
                      <a:pt x="440" y="166"/>
                      <a:pt x="440" y="166"/>
                    </a:cubicBezTo>
                    <a:cubicBezTo>
                      <a:pt x="442" y="164"/>
                      <a:pt x="444" y="162"/>
                      <a:pt x="447" y="160"/>
                    </a:cubicBezTo>
                    <a:cubicBezTo>
                      <a:pt x="448" y="160"/>
                      <a:pt x="448" y="160"/>
                      <a:pt x="448" y="160"/>
                    </a:cubicBezTo>
                    <a:cubicBezTo>
                      <a:pt x="449" y="159"/>
                      <a:pt x="449" y="159"/>
                      <a:pt x="449" y="159"/>
                    </a:cubicBezTo>
                    <a:cubicBezTo>
                      <a:pt x="453" y="157"/>
                      <a:pt x="457" y="155"/>
                      <a:pt x="460" y="153"/>
                    </a:cubicBezTo>
                    <a:cubicBezTo>
                      <a:pt x="460" y="123"/>
                      <a:pt x="460" y="123"/>
                      <a:pt x="460" y="123"/>
                    </a:cubicBezTo>
                    <a:cubicBezTo>
                      <a:pt x="484" y="114"/>
                      <a:pt x="502" y="91"/>
                      <a:pt x="502" y="63"/>
                    </a:cubicBezTo>
                    <a:cubicBezTo>
                      <a:pt x="502" y="28"/>
                      <a:pt x="473" y="0"/>
                      <a:pt x="438" y="0"/>
                    </a:cubicBezTo>
                    <a:cubicBezTo>
                      <a:pt x="403" y="0"/>
                      <a:pt x="375" y="28"/>
                      <a:pt x="375" y="63"/>
                    </a:cubicBezTo>
                    <a:cubicBezTo>
                      <a:pt x="375" y="91"/>
                      <a:pt x="392" y="114"/>
                      <a:pt x="416" y="123"/>
                    </a:cubicBezTo>
                    <a:close/>
                    <a:moveTo>
                      <a:pt x="586" y="220"/>
                    </a:moveTo>
                    <a:cubicBezTo>
                      <a:pt x="587" y="222"/>
                      <a:pt x="587" y="224"/>
                      <a:pt x="588" y="226"/>
                    </a:cubicBezTo>
                    <a:cubicBezTo>
                      <a:pt x="588" y="228"/>
                      <a:pt x="588" y="228"/>
                      <a:pt x="588" y="228"/>
                    </a:cubicBezTo>
                    <a:cubicBezTo>
                      <a:pt x="588" y="233"/>
                      <a:pt x="588" y="233"/>
                      <a:pt x="588" y="233"/>
                    </a:cubicBezTo>
                    <a:cubicBezTo>
                      <a:pt x="598" y="235"/>
                      <a:pt x="606" y="238"/>
                      <a:pt x="614" y="242"/>
                    </a:cubicBezTo>
                    <a:cubicBezTo>
                      <a:pt x="615" y="243"/>
                      <a:pt x="615" y="243"/>
                      <a:pt x="615" y="243"/>
                    </a:cubicBezTo>
                    <a:cubicBezTo>
                      <a:pt x="617" y="244"/>
                      <a:pt x="617" y="244"/>
                      <a:pt x="617" y="244"/>
                    </a:cubicBezTo>
                    <a:cubicBezTo>
                      <a:pt x="626" y="251"/>
                      <a:pt x="634" y="257"/>
                      <a:pt x="641" y="264"/>
                    </a:cubicBezTo>
                    <a:cubicBezTo>
                      <a:pt x="761" y="264"/>
                      <a:pt x="761" y="264"/>
                      <a:pt x="761" y="264"/>
                    </a:cubicBezTo>
                    <a:cubicBezTo>
                      <a:pt x="773" y="264"/>
                      <a:pt x="783" y="254"/>
                      <a:pt x="783" y="242"/>
                    </a:cubicBezTo>
                    <a:cubicBezTo>
                      <a:pt x="783" y="123"/>
                      <a:pt x="783" y="123"/>
                      <a:pt x="783" y="123"/>
                    </a:cubicBezTo>
                    <a:cubicBezTo>
                      <a:pt x="807" y="114"/>
                      <a:pt x="824" y="91"/>
                      <a:pt x="824" y="63"/>
                    </a:cubicBezTo>
                    <a:cubicBezTo>
                      <a:pt x="824" y="28"/>
                      <a:pt x="796" y="0"/>
                      <a:pt x="761" y="0"/>
                    </a:cubicBezTo>
                    <a:cubicBezTo>
                      <a:pt x="725" y="0"/>
                      <a:pt x="697" y="28"/>
                      <a:pt x="697" y="63"/>
                    </a:cubicBezTo>
                    <a:cubicBezTo>
                      <a:pt x="697" y="91"/>
                      <a:pt x="714" y="114"/>
                      <a:pt x="739" y="123"/>
                    </a:cubicBezTo>
                    <a:cubicBezTo>
                      <a:pt x="739" y="220"/>
                      <a:pt x="739" y="220"/>
                      <a:pt x="739" y="220"/>
                    </a:cubicBezTo>
                    <a:lnTo>
                      <a:pt x="586" y="220"/>
                    </a:lnTo>
                    <a:close/>
                    <a:moveTo>
                      <a:pt x="125" y="163"/>
                    </a:moveTo>
                    <a:cubicBezTo>
                      <a:pt x="125" y="242"/>
                      <a:pt x="125" y="242"/>
                      <a:pt x="125" y="242"/>
                    </a:cubicBezTo>
                    <a:cubicBezTo>
                      <a:pt x="125" y="254"/>
                      <a:pt x="135" y="264"/>
                      <a:pt x="147" y="264"/>
                    </a:cubicBezTo>
                    <a:cubicBezTo>
                      <a:pt x="239" y="264"/>
                      <a:pt x="239" y="264"/>
                      <a:pt x="239" y="264"/>
                    </a:cubicBezTo>
                    <a:cubicBezTo>
                      <a:pt x="253" y="250"/>
                      <a:pt x="269" y="239"/>
                      <a:pt x="287" y="233"/>
                    </a:cubicBezTo>
                    <a:cubicBezTo>
                      <a:pt x="288" y="233"/>
                      <a:pt x="288" y="233"/>
                      <a:pt x="288" y="233"/>
                    </a:cubicBezTo>
                    <a:cubicBezTo>
                      <a:pt x="292" y="232"/>
                      <a:pt x="292" y="232"/>
                      <a:pt x="292" y="232"/>
                    </a:cubicBezTo>
                    <a:cubicBezTo>
                      <a:pt x="293" y="227"/>
                      <a:pt x="293" y="227"/>
                      <a:pt x="293" y="227"/>
                    </a:cubicBezTo>
                    <a:cubicBezTo>
                      <a:pt x="293" y="225"/>
                      <a:pt x="293" y="222"/>
                      <a:pt x="294" y="220"/>
                    </a:cubicBezTo>
                    <a:cubicBezTo>
                      <a:pt x="169" y="220"/>
                      <a:pt x="169" y="220"/>
                      <a:pt x="169" y="220"/>
                    </a:cubicBezTo>
                    <a:cubicBezTo>
                      <a:pt x="169" y="163"/>
                      <a:pt x="169" y="163"/>
                      <a:pt x="169" y="163"/>
                    </a:cubicBezTo>
                    <a:cubicBezTo>
                      <a:pt x="194" y="154"/>
                      <a:pt x="211" y="131"/>
                      <a:pt x="211" y="103"/>
                    </a:cubicBezTo>
                    <a:cubicBezTo>
                      <a:pt x="211" y="68"/>
                      <a:pt x="182" y="40"/>
                      <a:pt x="147" y="40"/>
                    </a:cubicBezTo>
                    <a:cubicBezTo>
                      <a:pt x="112" y="40"/>
                      <a:pt x="84" y="68"/>
                      <a:pt x="84" y="103"/>
                    </a:cubicBezTo>
                    <a:cubicBezTo>
                      <a:pt x="84" y="131"/>
                      <a:pt x="101" y="154"/>
                      <a:pt x="125" y="163"/>
                    </a:cubicBezTo>
                    <a:close/>
                    <a:moveTo>
                      <a:pt x="756" y="443"/>
                    </a:moveTo>
                    <a:cubicBezTo>
                      <a:pt x="765" y="467"/>
                      <a:pt x="788" y="484"/>
                      <a:pt x="815" y="484"/>
                    </a:cubicBezTo>
                    <a:cubicBezTo>
                      <a:pt x="850" y="484"/>
                      <a:pt x="879" y="456"/>
                      <a:pt x="879" y="421"/>
                    </a:cubicBezTo>
                    <a:cubicBezTo>
                      <a:pt x="879" y="386"/>
                      <a:pt x="850" y="357"/>
                      <a:pt x="815" y="357"/>
                    </a:cubicBezTo>
                    <a:cubicBezTo>
                      <a:pt x="788" y="357"/>
                      <a:pt x="765" y="375"/>
                      <a:pt x="756" y="399"/>
                    </a:cubicBezTo>
                    <a:cubicBezTo>
                      <a:pt x="669" y="399"/>
                      <a:pt x="669" y="399"/>
                      <a:pt x="669" y="399"/>
                    </a:cubicBezTo>
                    <a:cubicBezTo>
                      <a:pt x="667" y="405"/>
                      <a:pt x="665" y="411"/>
                      <a:pt x="661" y="417"/>
                    </a:cubicBezTo>
                    <a:cubicBezTo>
                      <a:pt x="659" y="422"/>
                      <a:pt x="659" y="422"/>
                      <a:pt x="659" y="422"/>
                    </a:cubicBezTo>
                    <a:cubicBezTo>
                      <a:pt x="662" y="428"/>
                      <a:pt x="662" y="428"/>
                      <a:pt x="662" y="428"/>
                    </a:cubicBezTo>
                    <a:cubicBezTo>
                      <a:pt x="665" y="433"/>
                      <a:pt x="668" y="438"/>
                      <a:pt x="670" y="443"/>
                    </a:cubicBezTo>
                    <a:lnTo>
                      <a:pt x="756" y="443"/>
                    </a:lnTo>
                    <a:close/>
                    <a:moveTo>
                      <a:pt x="301" y="666"/>
                    </a:moveTo>
                    <a:cubicBezTo>
                      <a:pt x="296" y="659"/>
                      <a:pt x="293" y="652"/>
                      <a:pt x="290" y="644"/>
                    </a:cubicBezTo>
                    <a:cubicBezTo>
                      <a:pt x="286" y="630"/>
                      <a:pt x="286" y="630"/>
                      <a:pt x="286" y="630"/>
                    </a:cubicBezTo>
                    <a:cubicBezTo>
                      <a:pt x="281" y="628"/>
                      <a:pt x="276" y="625"/>
                      <a:pt x="271" y="622"/>
                    </a:cubicBezTo>
                    <a:cubicBezTo>
                      <a:pt x="63" y="622"/>
                      <a:pt x="63" y="622"/>
                      <a:pt x="63" y="622"/>
                    </a:cubicBezTo>
                    <a:cubicBezTo>
                      <a:pt x="51" y="622"/>
                      <a:pt x="41" y="632"/>
                      <a:pt x="41" y="644"/>
                    </a:cubicBezTo>
                    <a:cubicBezTo>
                      <a:pt x="41" y="739"/>
                      <a:pt x="41" y="739"/>
                      <a:pt x="41" y="739"/>
                    </a:cubicBezTo>
                    <a:cubicBezTo>
                      <a:pt x="17" y="748"/>
                      <a:pt x="0" y="772"/>
                      <a:pt x="0" y="799"/>
                    </a:cubicBezTo>
                    <a:cubicBezTo>
                      <a:pt x="0" y="834"/>
                      <a:pt x="28" y="862"/>
                      <a:pt x="63" y="862"/>
                    </a:cubicBezTo>
                    <a:cubicBezTo>
                      <a:pt x="98" y="862"/>
                      <a:pt x="127" y="834"/>
                      <a:pt x="127" y="799"/>
                    </a:cubicBezTo>
                    <a:cubicBezTo>
                      <a:pt x="127" y="772"/>
                      <a:pt x="110" y="748"/>
                      <a:pt x="85" y="739"/>
                    </a:cubicBezTo>
                    <a:cubicBezTo>
                      <a:pt x="85" y="666"/>
                      <a:pt x="85" y="666"/>
                      <a:pt x="85" y="666"/>
                    </a:cubicBezTo>
                    <a:lnTo>
                      <a:pt x="301" y="666"/>
                    </a:lnTo>
                    <a:close/>
                    <a:moveTo>
                      <a:pt x="837" y="652"/>
                    </a:moveTo>
                    <a:cubicBezTo>
                      <a:pt x="837" y="535"/>
                      <a:pt x="837" y="535"/>
                      <a:pt x="837" y="535"/>
                    </a:cubicBezTo>
                    <a:cubicBezTo>
                      <a:pt x="837" y="523"/>
                      <a:pt x="827" y="513"/>
                      <a:pt x="815" y="513"/>
                    </a:cubicBezTo>
                    <a:cubicBezTo>
                      <a:pt x="679" y="513"/>
                      <a:pt x="679" y="513"/>
                      <a:pt x="679" y="513"/>
                    </a:cubicBezTo>
                    <a:cubicBezTo>
                      <a:pt x="678" y="524"/>
                      <a:pt x="676" y="534"/>
                      <a:pt x="673" y="544"/>
                    </a:cubicBezTo>
                    <a:cubicBezTo>
                      <a:pt x="671" y="548"/>
                      <a:pt x="670" y="553"/>
                      <a:pt x="668" y="557"/>
                    </a:cubicBezTo>
                    <a:cubicBezTo>
                      <a:pt x="793" y="557"/>
                      <a:pt x="793" y="557"/>
                      <a:pt x="793" y="557"/>
                    </a:cubicBezTo>
                    <a:cubicBezTo>
                      <a:pt x="793" y="653"/>
                      <a:pt x="793" y="653"/>
                      <a:pt x="793" y="653"/>
                    </a:cubicBezTo>
                    <a:cubicBezTo>
                      <a:pt x="770" y="662"/>
                      <a:pt x="753" y="685"/>
                      <a:pt x="753" y="712"/>
                    </a:cubicBezTo>
                    <a:cubicBezTo>
                      <a:pt x="753" y="747"/>
                      <a:pt x="782" y="775"/>
                      <a:pt x="817" y="775"/>
                    </a:cubicBezTo>
                    <a:cubicBezTo>
                      <a:pt x="852" y="775"/>
                      <a:pt x="880" y="747"/>
                      <a:pt x="880" y="712"/>
                    </a:cubicBezTo>
                    <a:cubicBezTo>
                      <a:pt x="880" y="684"/>
                      <a:pt x="862" y="660"/>
                      <a:pt x="837" y="652"/>
                    </a:cubicBezTo>
                    <a:close/>
                    <a:moveTo>
                      <a:pt x="63" y="484"/>
                    </a:moveTo>
                    <a:cubicBezTo>
                      <a:pt x="91" y="484"/>
                      <a:pt x="114" y="467"/>
                      <a:pt x="123" y="443"/>
                    </a:cubicBezTo>
                    <a:cubicBezTo>
                      <a:pt x="211" y="443"/>
                      <a:pt x="211" y="443"/>
                      <a:pt x="211" y="443"/>
                    </a:cubicBezTo>
                    <a:cubicBezTo>
                      <a:pt x="214" y="437"/>
                      <a:pt x="216" y="432"/>
                      <a:pt x="219" y="426"/>
                    </a:cubicBezTo>
                    <a:cubicBezTo>
                      <a:pt x="221" y="422"/>
                      <a:pt x="221" y="422"/>
                      <a:pt x="221" y="422"/>
                    </a:cubicBezTo>
                    <a:cubicBezTo>
                      <a:pt x="217" y="414"/>
                      <a:pt x="217" y="414"/>
                      <a:pt x="217" y="414"/>
                    </a:cubicBezTo>
                    <a:cubicBezTo>
                      <a:pt x="214" y="409"/>
                      <a:pt x="212" y="404"/>
                      <a:pt x="211" y="399"/>
                    </a:cubicBezTo>
                    <a:cubicBezTo>
                      <a:pt x="123" y="399"/>
                      <a:pt x="123" y="399"/>
                      <a:pt x="123" y="399"/>
                    </a:cubicBezTo>
                    <a:cubicBezTo>
                      <a:pt x="114" y="375"/>
                      <a:pt x="91" y="357"/>
                      <a:pt x="63" y="357"/>
                    </a:cubicBezTo>
                    <a:cubicBezTo>
                      <a:pt x="28" y="357"/>
                      <a:pt x="0" y="386"/>
                      <a:pt x="0" y="421"/>
                    </a:cubicBezTo>
                    <a:cubicBezTo>
                      <a:pt x="0" y="456"/>
                      <a:pt x="28" y="484"/>
                      <a:pt x="63" y="484"/>
                    </a:cubicBezTo>
                    <a:close/>
                    <a:moveTo>
                      <a:pt x="462" y="758"/>
                    </a:moveTo>
                    <a:cubicBezTo>
                      <a:pt x="462" y="733"/>
                      <a:pt x="462" y="733"/>
                      <a:pt x="462" y="733"/>
                    </a:cubicBezTo>
                    <a:cubicBezTo>
                      <a:pt x="457" y="731"/>
                      <a:pt x="452" y="729"/>
                      <a:pt x="449" y="727"/>
                    </a:cubicBezTo>
                    <a:cubicBezTo>
                      <a:pt x="446" y="725"/>
                      <a:pt x="446" y="725"/>
                      <a:pt x="446" y="725"/>
                    </a:cubicBezTo>
                    <a:cubicBezTo>
                      <a:pt x="444" y="723"/>
                      <a:pt x="444" y="723"/>
                      <a:pt x="444" y="723"/>
                    </a:cubicBezTo>
                    <a:cubicBezTo>
                      <a:pt x="444" y="722"/>
                      <a:pt x="442" y="721"/>
                      <a:pt x="441" y="720"/>
                    </a:cubicBezTo>
                    <a:cubicBezTo>
                      <a:pt x="439" y="723"/>
                      <a:pt x="436" y="725"/>
                      <a:pt x="434" y="727"/>
                    </a:cubicBezTo>
                    <a:cubicBezTo>
                      <a:pt x="429" y="730"/>
                      <a:pt x="424" y="732"/>
                      <a:pt x="418" y="734"/>
                    </a:cubicBezTo>
                    <a:cubicBezTo>
                      <a:pt x="418" y="756"/>
                      <a:pt x="418" y="756"/>
                      <a:pt x="418" y="756"/>
                    </a:cubicBezTo>
                    <a:cubicBezTo>
                      <a:pt x="393" y="765"/>
                      <a:pt x="375" y="788"/>
                      <a:pt x="375" y="817"/>
                    </a:cubicBezTo>
                    <a:cubicBezTo>
                      <a:pt x="375" y="852"/>
                      <a:pt x="403" y="880"/>
                      <a:pt x="438" y="880"/>
                    </a:cubicBezTo>
                    <a:cubicBezTo>
                      <a:pt x="473" y="880"/>
                      <a:pt x="502" y="852"/>
                      <a:pt x="502" y="817"/>
                    </a:cubicBezTo>
                    <a:cubicBezTo>
                      <a:pt x="502" y="790"/>
                      <a:pt x="485" y="767"/>
                      <a:pt x="462" y="75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8648700" y="2090449"/>
            <a:ext cx="3180448" cy="1508105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lvl="1" algn="just">
              <a:tabLst>
                <a:tab pos="180286" algn="l"/>
              </a:tabLst>
            </a:pPr>
            <a:r>
              <a:rPr lang="en-IN" sz="1400" b="1" dirty="0">
                <a:sym typeface="Trebuchet MS" panose="020B0603020202020204" pitchFamily="34" charset="0"/>
              </a:rPr>
              <a:t>Generative </a:t>
            </a:r>
            <a:r>
              <a:rPr lang="en-IN" sz="1400" b="1" dirty="0" smtClean="0">
                <a:sym typeface="Trebuchet MS" panose="020B0603020202020204" pitchFamily="34" charset="0"/>
              </a:rPr>
              <a:t>AI : </a:t>
            </a:r>
          </a:p>
          <a:p>
            <a:pPr marL="400050" lvl="1" indent="-400050" algn="just">
              <a:buAutoNum type="romanLcParenBoth"/>
              <a:tabLst>
                <a:tab pos="180286" algn="l"/>
              </a:tabLst>
            </a:pPr>
            <a:r>
              <a:rPr lang="en-IN" sz="1400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Partnership with </a:t>
            </a:r>
            <a:r>
              <a:rPr lang="en-IN" sz="1400" dirty="0" err="1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RBiH</a:t>
            </a:r>
            <a:r>
              <a:rPr lang="en-IN" sz="1400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 - Automated grievance </a:t>
            </a:r>
            <a:r>
              <a:rPr lang="en-IN" sz="1400" dirty="0" err="1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redressal</a:t>
            </a:r>
            <a:r>
              <a:rPr lang="en-IN" sz="1400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 system; </a:t>
            </a:r>
          </a:p>
          <a:p>
            <a:pPr marL="400050" lvl="1" indent="-400050" algn="just">
              <a:buAutoNum type="romanLcParenBoth"/>
              <a:tabLst>
                <a:tab pos="180286" algn="l"/>
              </a:tabLst>
            </a:pPr>
            <a:r>
              <a:rPr lang="en-US" sz="1400" dirty="0" err="1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Chatbot</a:t>
            </a:r>
            <a:r>
              <a:rPr lang="en-US" sz="1400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 solution for quick and efficient access to all relevant information and support </a:t>
            </a:r>
          </a:p>
          <a:p>
            <a:pPr marL="0" lvl="1" algn="just">
              <a:tabLst>
                <a:tab pos="180286" algn="l"/>
              </a:tabLst>
            </a:pPr>
            <a:endParaRPr lang="en-IN" sz="1400" dirty="0">
              <a:latin typeface="+mj-lt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61688" y="4119921"/>
            <a:ext cx="1110777" cy="1117932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latin typeface="Calibri"/>
            </a:endParaRPr>
          </a:p>
        </p:txBody>
      </p:sp>
      <p:sp>
        <p:nvSpPr>
          <p:cNvPr id="41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5729153" y="5411684"/>
            <a:ext cx="2919548" cy="86177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 algn="just">
              <a:tabLst>
                <a:tab pos="180286" algn="l"/>
              </a:tabLst>
            </a:pPr>
            <a:r>
              <a:rPr lang="en-US" sz="1400" b="1" dirty="0" smtClean="0">
                <a:sym typeface="Trebuchet MS" panose="020B0603020202020204" pitchFamily="34" charset="0"/>
              </a:rPr>
              <a:t>Software Defined with Wide area network (SDWAN):</a:t>
            </a:r>
          </a:p>
          <a:p>
            <a:pPr marL="180000" lvl="1" algn="just">
              <a:tabLst>
                <a:tab pos="180286" algn="l"/>
              </a:tabLst>
            </a:pPr>
            <a:r>
              <a:rPr lang="en-US" sz="1400" dirty="0" smtClean="0">
                <a:sym typeface="Trebuchet MS" panose="020B0603020202020204" pitchFamily="34" charset="0"/>
              </a:rPr>
              <a:t>Aggregated network benefit for all locations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79" y="4348005"/>
            <a:ext cx="591415" cy="71576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1D755A0-82D1-9ED5-D1A9-975FAFD6421C}"/>
              </a:ext>
            </a:extLst>
          </p:cNvPr>
          <p:cNvGrpSpPr/>
          <p:nvPr/>
        </p:nvGrpSpPr>
        <p:grpSpPr>
          <a:xfrm>
            <a:off x="10054379" y="4198164"/>
            <a:ext cx="785926" cy="821474"/>
            <a:chOff x="2711485" y="1767162"/>
            <a:chExt cx="2025481" cy="2172742"/>
          </a:xfrm>
          <a:noFill/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0515225-9145-31F2-E264-C7549607E9A2}"/>
                </a:ext>
              </a:extLst>
            </p:cNvPr>
            <p:cNvGrpSpPr/>
            <p:nvPr/>
          </p:nvGrpSpPr>
          <p:grpSpPr>
            <a:xfrm>
              <a:off x="2711485" y="1767162"/>
              <a:ext cx="2025481" cy="2172742"/>
              <a:chOff x="2554022" y="2194855"/>
              <a:chExt cx="2328132" cy="2325886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6FF7138-6A9E-4074-69C5-4AEA4BFD2E42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2554022" y="2194855"/>
                <a:ext cx="2328132" cy="2325886"/>
              </a:xfrm>
              <a:prstGeom prst="ellipse">
                <a:avLst/>
              </a:prstGeom>
              <a:grpFill/>
              <a:ln w="76200" cap="flat" cmpd="sng" algn="ctr">
                <a:gradFill flip="none" rotWithShape="1">
                  <a:gsLst>
                    <a:gs pos="0">
                      <a:srgbClr val="052651"/>
                    </a:gs>
                    <a:gs pos="100000">
                      <a:srgbClr val="0C4DA2"/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err="1">
                  <a:latin typeface="Calibri"/>
                </a:endParaRPr>
              </a:p>
            </p:txBody>
          </p:sp>
          <p:sp>
            <p:nvSpPr>
              <p:cNvPr id="62" name="AutoShape 3">
                <a:extLst>
                  <a:ext uri="{FF2B5EF4-FFF2-40B4-BE49-F238E27FC236}">
                    <a16:creationId xmlns:a16="http://schemas.microsoft.com/office/drawing/2014/main" id="{B784C712-82CC-1910-5B27-CE7575CD123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94969" y="2535473"/>
                <a:ext cx="1646238" cy="1644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AutoShape 99">
              <a:extLst>
                <a:ext uri="{FF2B5EF4-FFF2-40B4-BE49-F238E27FC236}">
                  <a16:creationId xmlns:a16="http://schemas.microsoft.com/office/drawing/2014/main" id="{0D7B5874-445B-F4C9-640F-C11082181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38677" y="2085353"/>
              <a:ext cx="1571093" cy="15710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9087754" y="5078505"/>
            <a:ext cx="2593113" cy="129266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 algn="just">
              <a:tabLst>
                <a:tab pos="180286" algn="l"/>
              </a:tabLst>
            </a:pPr>
            <a:r>
              <a:rPr lang="en-US" sz="1200" b="1" dirty="0" smtClean="0"/>
              <a:t>Digital Insurance Platform</a:t>
            </a:r>
            <a:r>
              <a:rPr lang="en-IN" sz="1200" b="1" dirty="0" smtClean="0">
                <a:sym typeface="Trebuchet MS" panose="020B0603020202020204" pitchFamily="34" charset="0"/>
              </a:rPr>
              <a:t>:</a:t>
            </a:r>
            <a:endParaRPr lang="en-IN" sz="1200" b="1" dirty="0">
              <a:sym typeface="Trebuchet MS" panose="020B0603020202020204" pitchFamily="34" charset="0"/>
            </a:endParaRPr>
          </a:p>
          <a:p>
            <a:pPr marL="180000" lvl="1" algn="just">
              <a:tabLst>
                <a:tab pos="180286" algn="l"/>
              </a:tabLst>
            </a:pPr>
            <a:r>
              <a:rPr lang="en-IN" sz="1200" dirty="0" smtClean="0"/>
              <a:t>Aggregator for all insurance companies. Motor insurance journeys launched on 15.08.2024. 10+ journeys under commercial vehicle &amp; health insurance products are planned for delivery during Q3-FY’25</a:t>
            </a:r>
            <a:endParaRPr lang="en-IN" sz="1200" b="1" dirty="0">
              <a:sym typeface="Trebuchet MS" panose="020B0603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4255" y="4354346"/>
            <a:ext cx="668544" cy="6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46659" y="75506"/>
            <a:ext cx="7826066" cy="523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algn="ctr"/>
            <a:r>
              <a:rPr lang="en-US" sz="2799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Ongoing Key </a:t>
            </a:r>
            <a:r>
              <a:rPr lang="en-US" sz="2799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projects</a:t>
            </a:r>
          </a:p>
        </p:txBody>
      </p:sp>
      <p:sp>
        <p:nvSpPr>
          <p:cNvPr id="6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110665" y="6427790"/>
            <a:ext cx="2743200" cy="365125"/>
          </a:xfrm>
        </p:spPr>
        <p:txBody>
          <a:bodyPr/>
          <a:lstStyle/>
          <a:p>
            <a:r>
              <a:rPr lang="en-IN" dirty="0" smtClean="0"/>
              <a:t>10</a:t>
            </a:r>
            <a:endParaRPr lang="en-IN" dirty="0"/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0550" y="6571545"/>
            <a:ext cx="4750900" cy="25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0871" y="1091080"/>
            <a:ext cx="1720486" cy="1351174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02" y="1523966"/>
            <a:ext cx="1543129" cy="419122"/>
          </a:xfrm>
          <a:prstGeom prst="rect">
            <a:avLst/>
          </a:prstGeom>
        </p:spPr>
      </p:pic>
      <p:sp>
        <p:nvSpPr>
          <p:cNvPr id="64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529532" y="2573399"/>
            <a:ext cx="3352238" cy="86177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286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Stack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/>
              </a:rPr>
              <a:t>- D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igital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foundation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 by the government to improve agriculture in India by using data and digital services 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Bank will be on-boarded on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Agri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Stack in Q3</a:t>
            </a:r>
            <a:endParaRPr kumimoji="0" lang="en-IN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80168" y="860326"/>
            <a:ext cx="1487318" cy="1392054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pic>
        <p:nvPicPr>
          <p:cNvPr id="68" name="Picture 31" descr="Credit transparent background PNG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2444" l="1778" r="89778">
                        <a14:foregroundMark x1="27556" y1="27111" x2="27556" y2="27111"/>
                        <a14:foregroundMark x1="26222" y1="59111" x2="26222" y2="59111"/>
                        <a14:foregroundMark x1="18222" y1="69778" x2="18222" y2="69778"/>
                        <a14:foregroundMark x1="10667" y1="57333" x2="10667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74" y="1073894"/>
            <a:ext cx="1023847" cy="10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3998446" y="2265526"/>
            <a:ext cx="4193524" cy="129266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lvl="1" algn="just">
              <a:tabLst>
                <a:tab pos="180286" algn="l"/>
              </a:tabLst>
            </a:pPr>
            <a:r>
              <a:rPr lang="en-IN" sz="1400" b="1" dirty="0" smtClean="0">
                <a:sym typeface="Trebuchet MS" panose="020B0603020202020204" pitchFamily="34" charset="0"/>
              </a:rPr>
              <a:t>Corporate credit: </a:t>
            </a:r>
            <a:endParaRPr lang="en-IN" sz="1400" b="1" dirty="0">
              <a:sym typeface="Trebuchet MS" panose="020B0603020202020204" pitchFamily="34" charset="0"/>
            </a:endParaRPr>
          </a:p>
          <a:p>
            <a:pPr lvl="1" algn="just">
              <a:tabLst>
                <a:tab pos="180286" algn="l"/>
              </a:tabLst>
            </a:pPr>
            <a:r>
              <a:rPr lang="en-GB" sz="1400" dirty="0" smtClean="0"/>
              <a:t>Automation </a:t>
            </a:r>
            <a:r>
              <a:rPr lang="en-GB" sz="1400" dirty="0"/>
              <a:t>of corporate credit proposal with pre-integrated public data </a:t>
            </a:r>
            <a:r>
              <a:rPr lang="en-GB" sz="1400" dirty="0" smtClean="0"/>
              <a:t>sources. Effective data-based credit decisioning using structured and unstructured data from different digital sources to objectively determine credit worthiness of clients.</a:t>
            </a:r>
          </a:p>
        </p:txBody>
      </p:sp>
    </p:spTree>
    <p:extLst>
      <p:ext uri="{BB962C8B-B14F-4D97-AF65-F5344CB8AC3E}">
        <p14:creationId xmlns:p14="http://schemas.microsoft.com/office/powerpoint/2010/main" val="7083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49C198BC-C864-3E19-47E7-B37E260D2BFA}"/>
              </a:ext>
            </a:extLst>
          </p:cNvPr>
          <p:cNvSpPr txBox="1">
            <a:spLocks/>
          </p:cNvSpPr>
          <p:nvPr/>
        </p:nvSpPr>
        <p:spPr>
          <a:xfrm>
            <a:off x="2256621" y="2723066"/>
            <a:ext cx="7678757" cy="830287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Thank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You</a:t>
            </a:r>
          </a:p>
        </p:txBody>
      </p:sp>
      <p:sp>
        <p:nvSpPr>
          <p:cNvPr id="2" name="AutoShape 2" descr="https://inc-powerpoint.officeapps.live.com/pods/GetClipboardImage.ashx?Id=6a5d7f71-3584-4fc7-a663-18f68930bbda&amp;DC=IN4&amp;pkey=d677d90e-fcd7-4753-8ceb-96433c1a5697&amp;wdwaccluster=IN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5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0D44E929-5108-8E5A-6334-E42D549A8B82}"/>
              </a:ext>
            </a:extLst>
          </p:cNvPr>
          <p:cNvSpPr txBox="1"/>
          <p:nvPr/>
        </p:nvSpPr>
        <p:spPr>
          <a:xfrm>
            <a:off x="3774903" y="114015"/>
            <a:ext cx="38098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66647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Migration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1250" y="6356350"/>
            <a:ext cx="1352550" cy="365125"/>
          </a:xfrm>
        </p:spPr>
        <p:txBody>
          <a:bodyPr/>
          <a:lstStyle/>
          <a:p>
            <a:fld id="{0B0C663F-AD38-4FA4-A7B5-78AB88919D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A2946-71E9-7802-24D0-C4E19032C4AF}"/>
              </a:ext>
            </a:extLst>
          </p:cNvPr>
          <p:cNvSpPr txBox="1"/>
          <p:nvPr/>
        </p:nvSpPr>
        <p:spPr>
          <a:xfrm>
            <a:off x="3995546" y="936465"/>
            <a:ext cx="3969377" cy="30770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00206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Branch transactions Vs Digital transactions</a:t>
            </a:r>
            <a:endParaRPr lang="en-US" sz="1400" b="1" dirty="0">
              <a:solidFill>
                <a:srgbClr val="00206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84479" y="5212192"/>
            <a:ext cx="2233472" cy="683914"/>
            <a:chOff x="4025242" y="4650275"/>
            <a:chExt cx="2886570" cy="684072"/>
          </a:xfrm>
        </p:grpSpPr>
        <p:sp>
          <p:nvSpPr>
            <p:cNvPr id="13" name="Rectangle 12"/>
            <p:cNvSpPr/>
            <p:nvPr/>
          </p:nvSpPr>
          <p:spPr>
            <a:xfrm>
              <a:off x="4025242" y="4717598"/>
              <a:ext cx="183926" cy="174314"/>
            </a:xfrm>
            <a:prstGeom prst="rect">
              <a:avLst/>
            </a:prstGeom>
            <a:solidFill>
              <a:srgbClr val="01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29168" y="5095440"/>
              <a:ext cx="180000" cy="180000"/>
            </a:xfrm>
            <a:prstGeom prst="rect">
              <a:avLst/>
            </a:prstGeom>
            <a:solidFill>
              <a:srgbClr val="D3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7617" y="4650275"/>
              <a:ext cx="2754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Digital Transactions</a:t>
              </a:r>
              <a:endParaRPr lang="en-IN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5417" y="5026570"/>
              <a:ext cx="2590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Manual Transactions</a:t>
              </a:r>
              <a:endParaRPr lang="en-IN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511103D-C739-C222-886C-433725092B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45163" y="1703423"/>
            <a:ext cx="4089246" cy="33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663F-AD38-4FA4-A7B5-78AB88919D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144645" y="1074753"/>
            <a:ext cx="5938625" cy="2375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  <a:prstDash val="dash"/>
          </a:ln>
        </p:spPr>
        <p:txBody>
          <a:bodyPr wrap="square" lIns="35992" tIns="35992" rIns="35992" bIns="35992" numCol="2" rtlCol="0">
            <a:spAutoFit/>
          </a:bodyPr>
          <a:lstStyle/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6673" y="1074753"/>
            <a:ext cx="5938625" cy="2375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  <a:prstDash val="dash"/>
          </a:ln>
        </p:spPr>
        <p:txBody>
          <a:bodyPr wrap="square" lIns="35992" tIns="35992" rIns="35992" bIns="35992" numCol="2" rtlCol="0">
            <a:spAutoFit/>
          </a:bodyPr>
          <a:lstStyle/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7295" algn="just">
              <a:lnSpc>
                <a:spcPct val="114000"/>
              </a:lnSpc>
            </a:pPr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03915" y="802317"/>
            <a:ext cx="857058" cy="2573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5992" tIns="35992" rIns="35992" bIns="35992" rtlCol="0">
            <a:spAutoFit/>
          </a:bodyPr>
          <a:lstStyle/>
          <a:p>
            <a:pPr algn="ctr"/>
            <a:r>
              <a:rPr lang="en-IN" sz="1200" b="1" dirty="0">
                <a:latin typeface="Arial" pitchFamily="34" charset="0"/>
                <a:cs typeface="Arial" pitchFamily="34" charset="0"/>
              </a:rPr>
              <a:t>In lakhs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82276" y="1080874"/>
            <a:ext cx="1439827" cy="28808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5992" tIns="35992" rIns="35992" bIns="35992" rtlCol="0">
            <a:spAutoFit/>
          </a:bodyPr>
          <a:lstStyle/>
          <a:p>
            <a:pPr algn="ctr"/>
            <a:r>
              <a:rPr lang="en-IN" sz="1400" b="1" dirty="0">
                <a:latin typeface="Arial" pitchFamily="34" charset="0"/>
                <a:cs typeface="Arial" pitchFamily="34" charset="0"/>
              </a:rPr>
              <a:t>Mobile Banking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09172" y="1078258"/>
            <a:ext cx="809571" cy="288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5992" tIns="35992" rIns="35992" bIns="35992" rtlCol="0">
            <a:spAutoFit/>
          </a:bodyPr>
          <a:lstStyle/>
          <a:p>
            <a:pPr algn="ctr"/>
            <a:r>
              <a:rPr lang="en-IN" sz="1400" b="1" dirty="0">
                <a:latin typeface="Arial" pitchFamily="34" charset="0"/>
                <a:cs typeface="Arial" pitchFamily="34" charset="0"/>
              </a:rPr>
              <a:t>UPI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9A35837-49B8-56FA-FA06-0DD51638A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570" y="1464924"/>
            <a:ext cx="2893343" cy="17569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4E68623-463D-0759-7246-4B59617B04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5514" y="1463276"/>
            <a:ext cx="2886532" cy="17707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3314C71-67E4-A357-6CF4-46E79E68DD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06307" y="1466511"/>
            <a:ext cx="2893342" cy="175695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53A7F7E-8B79-3EF7-E140-7783BF6254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64722" y="1474447"/>
            <a:ext cx="2899691" cy="173949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A04C112-1A56-7892-1100-197BB94F391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259" y="3839274"/>
            <a:ext cx="2898104" cy="168553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EC60CA8-9D98-FE0E-8501-D1344AFF545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68959" y="3814642"/>
            <a:ext cx="2904453" cy="17426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0D35220-2777-510F-8AEF-6D9762698A5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174245" y="3802770"/>
            <a:ext cx="2901278" cy="171410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1BCBB0D-A427-17AB-1831-8A6710911A1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88859" y="3826577"/>
            <a:ext cx="2918736" cy="171569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D44E929-5108-8E5A-6334-E42D549A8B82}"/>
              </a:ext>
            </a:extLst>
          </p:cNvPr>
          <p:cNvSpPr txBox="1"/>
          <p:nvPr/>
        </p:nvSpPr>
        <p:spPr>
          <a:xfrm>
            <a:off x="3774903" y="114015"/>
            <a:ext cx="38098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66647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Banking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4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867285"/>
            <a:ext cx="3176194" cy="1817322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628" y="4884607"/>
            <a:ext cx="2691668" cy="18000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530" y="4884915"/>
            <a:ext cx="2700000" cy="18013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42872A70-71AB-4017-2D10-D1D2C02EFCB4}"/>
              </a:ext>
            </a:extLst>
          </p:cNvPr>
          <p:cNvSpPr txBox="1"/>
          <p:nvPr/>
        </p:nvSpPr>
        <p:spPr>
          <a:xfrm>
            <a:off x="4270530" y="-26201"/>
            <a:ext cx="38098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66647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Initiatives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701452" y="6402070"/>
            <a:ext cx="463878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944311" y="4561057"/>
            <a:ext cx="16018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Business (in Cr)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62394" y="1612182"/>
            <a:ext cx="1539333" cy="1151733"/>
            <a:chOff x="690234" y="5169419"/>
            <a:chExt cx="1539689" cy="1152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1EE86A-91AD-959B-DE1F-4F0EEBD94DFC}"/>
                </a:ext>
              </a:extLst>
            </p:cNvPr>
            <p:cNvSpPr/>
            <p:nvPr/>
          </p:nvSpPr>
          <p:spPr>
            <a:xfrm>
              <a:off x="690234" y="5736247"/>
              <a:ext cx="1312083" cy="285836"/>
            </a:xfrm>
            <a:prstGeom prst="rect">
              <a:avLst/>
            </a:prstGeom>
            <a:solidFill>
              <a:srgbClr val="0086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55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₹79059 Cr  </a:t>
              </a:r>
              <a:endParaRPr lang="en-IN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8A2979-A456-4286-B8FC-8FF4C0C58EFD}"/>
                </a:ext>
              </a:extLst>
            </p:cNvPr>
            <p:cNvSpPr txBox="1"/>
            <p:nvPr/>
          </p:nvSpPr>
          <p:spPr>
            <a:xfrm>
              <a:off x="690234" y="5480517"/>
              <a:ext cx="1333062" cy="244682"/>
            </a:xfrm>
            <a:prstGeom prst="rect">
              <a:avLst/>
            </a:prstGeom>
            <a:solidFill>
              <a:srgbClr val="C68F06"/>
            </a:solidFill>
          </p:spPr>
          <p:txBody>
            <a:bodyPr wrap="square" rtlCol="0" anchor="ctr">
              <a:spAutoFit/>
            </a:bodyPr>
            <a:lstStyle/>
            <a:p>
              <a:pPr algn="ctr" defTabSz="755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Digital business</a:t>
              </a:r>
            </a:p>
          </p:txBody>
        </p:sp>
        <p:sp>
          <p:nvSpPr>
            <p:cNvPr id="64" name="Freeform: Shape 5">
              <a:extLst>
                <a:ext uri="{FF2B5EF4-FFF2-40B4-BE49-F238E27FC236}">
                  <a16:creationId xmlns:a16="http://schemas.microsoft.com/office/drawing/2014/main" id="{6E2E9094-67D8-4A7C-B3AF-095F1FFF635E}"/>
                </a:ext>
              </a:extLst>
            </p:cNvPr>
            <p:cNvSpPr/>
            <p:nvPr/>
          </p:nvSpPr>
          <p:spPr>
            <a:xfrm>
              <a:off x="1401923" y="5169419"/>
              <a:ext cx="828000" cy="1152000"/>
            </a:xfrm>
            <a:custGeom>
              <a:avLst/>
              <a:gdLst>
                <a:gd name="connsiteX0" fmla="*/ 0 w 1528549"/>
                <a:gd name="connsiteY0" fmla="*/ 0 h 2756848"/>
                <a:gd name="connsiteX1" fmla="*/ 1528549 w 1528549"/>
                <a:gd name="connsiteY1" fmla="*/ 0 h 2756848"/>
                <a:gd name="connsiteX2" fmla="*/ 1528549 w 1528549"/>
                <a:gd name="connsiteY2" fmla="*/ 2756848 h 2756848"/>
                <a:gd name="connsiteX3" fmla="*/ 0 w 1528549"/>
                <a:gd name="connsiteY3" fmla="*/ 2756848 h 2756848"/>
                <a:gd name="connsiteX4" fmla="*/ 0 w 1528549"/>
                <a:gd name="connsiteY4" fmla="*/ 2265528 h 2756848"/>
                <a:gd name="connsiteX5" fmla="*/ 191069 w 1528549"/>
                <a:gd name="connsiteY5" fmla="*/ 2265528 h 2756848"/>
                <a:gd name="connsiteX6" fmla="*/ 191069 w 1528549"/>
                <a:gd name="connsiteY6" fmla="*/ 2565779 h 2756848"/>
                <a:gd name="connsiteX7" fmla="*/ 1337480 w 1528549"/>
                <a:gd name="connsiteY7" fmla="*/ 2565779 h 2756848"/>
                <a:gd name="connsiteX8" fmla="*/ 1337480 w 1528549"/>
                <a:gd name="connsiteY8" fmla="*/ 191069 h 2756848"/>
                <a:gd name="connsiteX9" fmla="*/ 191069 w 1528549"/>
                <a:gd name="connsiteY9" fmla="*/ 191069 h 2756848"/>
                <a:gd name="connsiteX10" fmla="*/ 191069 w 1528549"/>
                <a:gd name="connsiteY10" fmla="*/ 460776 h 2756848"/>
                <a:gd name="connsiteX11" fmla="*/ 0 w 1528549"/>
                <a:gd name="connsiteY11" fmla="*/ 460776 h 275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8549" h="2756848">
                  <a:moveTo>
                    <a:pt x="0" y="0"/>
                  </a:moveTo>
                  <a:lnTo>
                    <a:pt x="1528549" y="0"/>
                  </a:lnTo>
                  <a:lnTo>
                    <a:pt x="1528549" y="2756848"/>
                  </a:lnTo>
                  <a:lnTo>
                    <a:pt x="0" y="2756848"/>
                  </a:lnTo>
                  <a:lnTo>
                    <a:pt x="0" y="2265528"/>
                  </a:lnTo>
                  <a:lnTo>
                    <a:pt x="191069" y="2265528"/>
                  </a:lnTo>
                  <a:lnTo>
                    <a:pt x="191069" y="2565779"/>
                  </a:lnTo>
                  <a:lnTo>
                    <a:pt x="1337480" y="2565779"/>
                  </a:lnTo>
                  <a:lnTo>
                    <a:pt x="1337480" y="191069"/>
                  </a:lnTo>
                  <a:lnTo>
                    <a:pt x="191069" y="191069"/>
                  </a:lnTo>
                  <a:lnTo>
                    <a:pt x="191069" y="460776"/>
                  </a:lnTo>
                  <a:lnTo>
                    <a:pt x="0" y="460776"/>
                  </a:lnTo>
                  <a:close/>
                </a:path>
              </a:pathLst>
            </a:custGeom>
            <a:solidFill>
              <a:srgbClr val="C68F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5365740" y="5566911"/>
            <a:ext cx="671811" cy="344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109642" y="5303520"/>
            <a:ext cx="651078" cy="3819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206%</a:t>
            </a:r>
            <a:endParaRPr lang="en-IN" sz="9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3777788"/>
              </p:ext>
            </p:extLst>
          </p:nvPr>
        </p:nvGraphicFramePr>
        <p:xfrm>
          <a:off x="720090" y="388620"/>
          <a:ext cx="3782502" cy="334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8" name="Rounded Rectangle 57"/>
          <p:cNvSpPr/>
          <p:nvPr/>
        </p:nvSpPr>
        <p:spPr>
          <a:xfrm>
            <a:off x="6733976" y="1085850"/>
            <a:ext cx="4967476" cy="2519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Digital journeys / Processes launched in FY 2024 :  </a:t>
            </a:r>
            <a:r>
              <a:rPr lang="en-US" sz="1600" b="1" dirty="0" smtClean="0">
                <a:solidFill>
                  <a:srgbClr val="002060"/>
                </a:solidFill>
              </a:rPr>
              <a:t>78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(Journeys – 57; Processes/ portals: 21)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Digital Business in FY 2024 – Rs.81250 Cr</a:t>
            </a:r>
          </a:p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Digital journeys/processes prioritized in FY 2024-25</a:t>
            </a:r>
            <a:r>
              <a:rPr lang="en-US" sz="1400" b="1" dirty="0" smtClean="0">
                <a:solidFill>
                  <a:srgbClr val="002060"/>
                </a:solidFill>
              </a:rPr>
              <a:t>:  </a:t>
            </a:r>
            <a:r>
              <a:rPr lang="en-US" sz="1600" b="1" dirty="0" smtClean="0">
                <a:solidFill>
                  <a:srgbClr val="002060"/>
                </a:solidFill>
              </a:rPr>
              <a:t>56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Out of which, launched - </a:t>
            </a:r>
            <a:r>
              <a:rPr lang="en-US" sz="1400" b="1" dirty="0" smtClean="0">
                <a:solidFill>
                  <a:srgbClr val="002060"/>
                </a:solidFill>
              </a:rPr>
              <a:t>24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Launched in Q1 : 6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 Launched in Q2: 18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Planned in Q3:  13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Planned in Q4 : 19 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endParaRPr lang="en-US" sz="1200" dirty="0" smtClean="0">
              <a:solidFill>
                <a:srgbClr val="002060"/>
              </a:solidFill>
            </a:endParaRPr>
          </a:p>
          <a:p>
            <a:pPr algn="ctr"/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35340" y="6502400"/>
            <a:ext cx="1245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</a:rPr>
              <a:t>* </a:t>
            </a:r>
            <a:r>
              <a:rPr lang="en-US" sz="800" b="1" dirty="0" smtClean="0">
                <a:solidFill>
                  <a:srgbClr val="002060"/>
                </a:solidFill>
              </a:rPr>
              <a:t>Includes e-BG, e-OTS</a:t>
            </a:r>
            <a:endParaRPr lang="en-IN" sz="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4994885"/>
            <a:ext cx="262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endParaRPr lang="en-IN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901138443"/>
              </p:ext>
            </p:extLst>
          </p:nvPr>
        </p:nvGraphicFramePr>
        <p:xfrm>
          <a:off x="10401300" y="5226366"/>
          <a:ext cx="1331074" cy="132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064457" y="4876963"/>
            <a:ext cx="2062773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Digital Adoption Rate (Sep’ 24)</a:t>
            </a:r>
            <a:endParaRPr lang="en-IN" sz="105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43100" y="5543307"/>
            <a:ext cx="939118" cy="391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863795" y="5278715"/>
            <a:ext cx="688906" cy="4067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</a:rPr>
              <a:t>162%</a:t>
            </a:r>
            <a:endParaRPr lang="en-IN" sz="9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2591" y="3638549"/>
            <a:ext cx="2467939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Digital Business H1 FY 24: </a:t>
            </a:r>
            <a:r>
              <a:rPr lang="en-US" sz="1100" b="1" dirty="0" err="1" smtClean="0"/>
              <a:t>Rs</a:t>
            </a:r>
            <a:r>
              <a:rPr lang="en-US" sz="1100" b="1" dirty="0" smtClean="0"/>
              <a:t>. 29116 Cr</a:t>
            </a:r>
            <a:endParaRPr lang="en-IN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27991" y="3994149"/>
            <a:ext cx="2467939" cy="261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Digital Business H1 FY 25: </a:t>
            </a:r>
            <a:r>
              <a:rPr lang="en-US" sz="1100" b="1" dirty="0" err="1" smtClean="0"/>
              <a:t>Rs</a:t>
            </a:r>
            <a:r>
              <a:rPr lang="en-US" sz="1100" b="1" dirty="0" smtClean="0"/>
              <a:t>. 79059 Cr</a:t>
            </a:r>
            <a:endParaRPr lang="en-IN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93393" y="3845931"/>
            <a:ext cx="134194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172% </a:t>
            </a:r>
            <a:r>
              <a:rPr lang="en-US" sz="1100" b="1" dirty="0" smtClean="0">
                <a:solidFill>
                  <a:srgbClr val="002060"/>
                </a:solidFill>
              </a:rPr>
              <a:t>     (</a:t>
            </a:r>
            <a:r>
              <a:rPr lang="en-US" sz="1100" b="1" dirty="0" smtClean="0">
                <a:solidFill>
                  <a:srgbClr val="002060"/>
                </a:solidFill>
              </a:rPr>
              <a:t>y-o-y)</a:t>
            </a:r>
            <a:endParaRPr lang="en-IN" sz="1100" b="1" dirty="0">
              <a:solidFill>
                <a:srgbClr val="00206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673936" y="3925559"/>
            <a:ext cx="45719" cy="9399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0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7719" y="6411770"/>
            <a:ext cx="335573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872A70-71AB-4017-2D10-D1D2C02EFCB4}"/>
              </a:ext>
            </a:extLst>
          </p:cNvPr>
          <p:cNvSpPr txBox="1"/>
          <p:nvPr/>
        </p:nvSpPr>
        <p:spPr>
          <a:xfrm>
            <a:off x="3625079" y="691"/>
            <a:ext cx="38098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66647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Initiatives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80260" y="5930900"/>
            <a:ext cx="8195310" cy="5999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Cumulative Digital </a:t>
            </a:r>
            <a:r>
              <a:rPr lang="en-US" b="1" dirty="0" smtClean="0">
                <a:solidFill>
                  <a:srgbClr val="002060"/>
                </a:solidFill>
              </a:rPr>
              <a:t>Business:  </a:t>
            </a:r>
            <a:r>
              <a:rPr lang="en-US" b="1" dirty="0" err="1" smtClean="0">
                <a:solidFill>
                  <a:srgbClr val="002060"/>
                </a:solidFill>
              </a:rPr>
              <a:t>Rs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smtClean="0">
                <a:solidFill>
                  <a:srgbClr val="002060"/>
                </a:solidFill>
              </a:rPr>
              <a:t>1.66 lakh Cr </a:t>
            </a:r>
            <a:r>
              <a:rPr lang="en-US" b="1" dirty="0">
                <a:solidFill>
                  <a:srgbClr val="002060"/>
                </a:solidFill>
              </a:rPr>
              <a:t>till </a:t>
            </a:r>
            <a:r>
              <a:rPr lang="en-US" b="1" dirty="0" smtClean="0">
                <a:solidFill>
                  <a:srgbClr val="002060"/>
                </a:solidFill>
              </a:rPr>
              <a:t>30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 Sept 2024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" y="994828"/>
            <a:ext cx="7909560" cy="472275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12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hink-cell data - do not delete" hidden="1">
            <a:extLst>
              <a:ext uri="{FF2B5EF4-FFF2-40B4-BE49-F238E27FC236}">
                <a16:creationId xmlns:a16="http://schemas.microsoft.com/office/drawing/2014/main" id="{4F6449D0-EA51-1EF9-1DFD-F4D83F88E4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995" y="2826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9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449D0-EA51-1EF9-1DFD-F4D83F88E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5" y="2826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0813658" y="6404686"/>
            <a:ext cx="588316" cy="364993"/>
          </a:xfrm>
        </p:spPr>
        <p:txBody>
          <a:bodyPr/>
          <a:lstStyle/>
          <a:p>
            <a:fld id="{4ECF82C3-1389-4444-9955-98B60405AFB8}" type="slidenum">
              <a:rPr lang="en-IN" smtClean="0"/>
              <a:t>6</a:t>
            </a:fld>
            <a:endParaRPr lang="en-IN" dirty="0"/>
          </a:p>
        </p:txBody>
      </p:sp>
      <p:grpSp>
        <p:nvGrpSpPr>
          <p:cNvPr id="1092" name="Group 211"/>
          <p:cNvGrpSpPr>
            <a:grpSpLocks/>
          </p:cNvGrpSpPr>
          <p:nvPr/>
        </p:nvGrpSpPr>
        <p:grpSpPr bwMode="auto">
          <a:xfrm>
            <a:off x="-23187" y="21871"/>
            <a:ext cx="107911" cy="107911"/>
            <a:chOff x="-3" y="-3"/>
            <a:chExt cx="303974" cy="312245"/>
          </a:xfrm>
        </p:grpSpPr>
      </p:grpSp>
      <p:grpSp>
        <p:nvGrpSpPr>
          <p:cNvPr id="1089" name="Group 65"/>
          <p:cNvGrpSpPr>
            <a:grpSpLocks/>
          </p:cNvGrpSpPr>
          <p:nvPr/>
        </p:nvGrpSpPr>
        <p:grpSpPr bwMode="auto">
          <a:xfrm>
            <a:off x="-10491" y="-3520"/>
            <a:ext cx="107911" cy="107912"/>
            <a:chOff x="-3" y="-3"/>
            <a:chExt cx="303974" cy="312245"/>
          </a:xfrm>
        </p:grpSpPr>
      </p:grpSp>
      <p:grpSp>
        <p:nvGrpSpPr>
          <p:cNvPr id="1083" name="Group 59"/>
          <p:cNvGrpSpPr>
            <a:grpSpLocks/>
          </p:cNvGrpSpPr>
          <p:nvPr/>
        </p:nvGrpSpPr>
        <p:grpSpPr bwMode="auto">
          <a:xfrm>
            <a:off x="-3240503" y="-1306041"/>
            <a:ext cx="107911" cy="107911"/>
            <a:chOff x="0" y="0"/>
            <a:chExt cx="269875" cy="269875"/>
          </a:xfrm>
        </p:grpSpPr>
      </p:grpSp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-7317" y="1239"/>
            <a:ext cx="107911" cy="107911"/>
            <a:chOff x="0" y="0"/>
            <a:chExt cx="269875" cy="269875"/>
          </a:xfrm>
        </p:grpSpPr>
      </p:grpSp>
      <p:grpSp>
        <p:nvGrpSpPr>
          <p:cNvPr id="1077" name="Group 318"/>
          <p:cNvGrpSpPr>
            <a:grpSpLocks/>
          </p:cNvGrpSpPr>
          <p:nvPr/>
        </p:nvGrpSpPr>
        <p:grpSpPr bwMode="auto">
          <a:xfrm>
            <a:off x="-10490" y="31393"/>
            <a:ext cx="106324" cy="109498"/>
            <a:chOff x="0" y="0"/>
            <a:chExt cx="217876" cy="217876"/>
          </a:xfrm>
        </p:grpSpPr>
      </p:grpSp>
      <p:grpSp>
        <p:nvGrpSpPr>
          <p:cNvPr id="1074" name="Group 50"/>
          <p:cNvGrpSpPr>
            <a:grpSpLocks/>
          </p:cNvGrpSpPr>
          <p:nvPr/>
        </p:nvGrpSpPr>
        <p:grpSpPr bwMode="auto">
          <a:xfrm>
            <a:off x="-7316" y="1239"/>
            <a:ext cx="106324" cy="109499"/>
            <a:chOff x="0" y="0"/>
            <a:chExt cx="217876" cy="217876"/>
          </a:xfrm>
        </p:grpSpPr>
      </p:grpSp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065" name="Group 41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62" name="Group 38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50" name="Group 26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047" name="Group 23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-7316" y="4414"/>
            <a:ext cx="106324" cy="109499"/>
            <a:chOff x="0" y="0"/>
            <a:chExt cx="217876" cy="217876"/>
          </a:xfrm>
        </p:grpSpPr>
      </p:grpSp>
      <p:grpSp>
        <p:nvGrpSpPr>
          <p:cNvPr id="1086" name="Group 62"/>
          <p:cNvGrpSpPr>
            <a:grpSpLocks/>
          </p:cNvGrpSpPr>
          <p:nvPr/>
        </p:nvGrpSpPr>
        <p:grpSpPr bwMode="auto">
          <a:xfrm>
            <a:off x="-7317" y="6001"/>
            <a:ext cx="107911" cy="107911"/>
            <a:chOff x="0" y="0"/>
            <a:chExt cx="269875" cy="269875"/>
          </a:xfrm>
        </p:grpSpPr>
      </p:grpSp>
      <p:grpSp>
        <p:nvGrpSpPr>
          <p:cNvPr id="1149" name="Group 125"/>
          <p:cNvGrpSpPr>
            <a:grpSpLocks/>
          </p:cNvGrpSpPr>
          <p:nvPr/>
        </p:nvGrpSpPr>
        <p:grpSpPr bwMode="auto">
          <a:xfrm>
            <a:off x="-23187" y="21871"/>
            <a:ext cx="107911" cy="107911"/>
            <a:chOff x="-3" y="-3"/>
            <a:chExt cx="303974" cy="312245"/>
          </a:xfrm>
        </p:grpSpPr>
      </p:grpSp>
      <p:grpSp>
        <p:nvGrpSpPr>
          <p:cNvPr id="1146" name="Group 122"/>
          <p:cNvGrpSpPr>
            <a:grpSpLocks/>
          </p:cNvGrpSpPr>
          <p:nvPr/>
        </p:nvGrpSpPr>
        <p:grpSpPr bwMode="auto">
          <a:xfrm>
            <a:off x="-10491" y="-3520"/>
            <a:ext cx="107911" cy="107912"/>
            <a:chOff x="-3" y="-3"/>
            <a:chExt cx="303974" cy="312245"/>
          </a:xfrm>
        </p:grpSpPr>
      </p:grpSp>
      <p:grpSp>
        <p:nvGrpSpPr>
          <p:cNvPr id="1140" name="Group 116"/>
          <p:cNvGrpSpPr>
            <a:grpSpLocks/>
          </p:cNvGrpSpPr>
          <p:nvPr/>
        </p:nvGrpSpPr>
        <p:grpSpPr bwMode="auto">
          <a:xfrm>
            <a:off x="-3240503" y="-1306041"/>
            <a:ext cx="107911" cy="107911"/>
            <a:chOff x="0" y="0"/>
            <a:chExt cx="269875" cy="269875"/>
          </a:xfrm>
        </p:grpSpPr>
      </p:grpSp>
      <p:grpSp>
        <p:nvGrpSpPr>
          <p:cNvPr id="1137" name="Group 113"/>
          <p:cNvGrpSpPr>
            <a:grpSpLocks/>
          </p:cNvGrpSpPr>
          <p:nvPr/>
        </p:nvGrpSpPr>
        <p:grpSpPr bwMode="auto">
          <a:xfrm>
            <a:off x="-7317" y="1239"/>
            <a:ext cx="107911" cy="107911"/>
            <a:chOff x="0" y="0"/>
            <a:chExt cx="269875" cy="269875"/>
          </a:xfrm>
        </p:grpSpPr>
      </p:grpSp>
      <p:grpSp>
        <p:nvGrpSpPr>
          <p:cNvPr id="1134" name="Group 110"/>
          <p:cNvGrpSpPr>
            <a:grpSpLocks/>
          </p:cNvGrpSpPr>
          <p:nvPr/>
        </p:nvGrpSpPr>
        <p:grpSpPr bwMode="auto">
          <a:xfrm>
            <a:off x="-10490" y="31393"/>
            <a:ext cx="106324" cy="109498"/>
            <a:chOff x="0" y="0"/>
            <a:chExt cx="217876" cy="217876"/>
          </a:xfrm>
        </p:grpSpPr>
      </p:grpSp>
      <p:grpSp>
        <p:nvGrpSpPr>
          <p:cNvPr id="1131" name="Group 107"/>
          <p:cNvGrpSpPr>
            <a:grpSpLocks/>
          </p:cNvGrpSpPr>
          <p:nvPr/>
        </p:nvGrpSpPr>
        <p:grpSpPr bwMode="auto">
          <a:xfrm>
            <a:off x="-7316" y="1239"/>
            <a:ext cx="106324" cy="109499"/>
            <a:chOff x="0" y="0"/>
            <a:chExt cx="217876" cy="217876"/>
          </a:xfrm>
        </p:grpSpPr>
      </p:grp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10" name="Group 86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07" name="Group 83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01" name="Group 77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098" name="Group 74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-7316" y="4414"/>
            <a:ext cx="106324" cy="109499"/>
            <a:chOff x="0" y="0"/>
            <a:chExt cx="217876" cy="217876"/>
          </a:xfrm>
        </p:grpSpPr>
      </p:grpSp>
      <p:grpSp>
        <p:nvGrpSpPr>
          <p:cNvPr id="1143" name="Group 119"/>
          <p:cNvGrpSpPr>
            <a:grpSpLocks/>
          </p:cNvGrpSpPr>
          <p:nvPr/>
        </p:nvGrpSpPr>
        <p:grpSpPr bwMode="auto">
          <a:xfrm>
            <a:off x="-7317" y="6001"/>
            <a:ext cx="107911" cy="107911"/>
            <a:chOff x="0" y="0"/>
            <a:chExt cx="269875" cy="269875"/>
          </a:xfrm>
        </p:grpSpPr>
      </p:grpSp>
      <p:grpSp>
        <p:nvGrpSpPr>
          <p:cNvPr id="1206" name="Group 182"/>
          <p:cNvGrpSpPr>
            <a:grpSpLocks/>
          </p:cNvGrpSpPr>
          <p:nvPr/>
        </p:nvGrpSpPr>
        <p:grpSpPr bwMode="auto">
          <a:xfrm>
            <a:off x="-23187" y="21871"/>
            <a:ext cx="107911" cy="107911"/>
            <a:chOff x="-3" y="-3"/>
            <a:chExt cx="303974" cy="312245"/>
          </a:xfrm>
        </p:grpSpPr>
      </p:grpSp>
      <p:grpSp>
        <p:nvGrpSpPr>
          <p:cNvPr id="1203" name="Group 179"/>
          <p:cNvGrpSpPr>
            <a:grpSpLocks/>
          </p:cNvGrpSpPr>
          <p:nvPr/>
        </p:nvGrpSpPr>
        <p:grpSpPr bwMode="auto">
          <a:xfrm>
            <a:off x="-10491" y="-3520"/>
            <a:ext cx="107911" cy="107912"/>
            <a:chOff x="-3" y="-3"/>
            <a:chExt cx="303974" cy="312245"/>
          </a:xfrm>
        </p:grpSpPr>
      </p:grpSp>
      <p:grpSp>
        <p:nvGrpSpPr>
          <p:cNvPr id="1197" name="Group 173"/>
          <p:cNvGrpSpPr>
            <a:grpSpLocks/>
          </p:cNvGrpSpPr>
          <p:nvPr/>
        </p:nvGrpSpPr>
        <p:grpSpPr bwMode="auto">
          <a:xfrm>
            <a:off x="-3240503" y="-1306041"/>
            <a:ext cx="107911" cy="107911"/>
            <a:chOff x="0" y="0"/>
            <a:chExt cx="269875" cy="269875"/>
          </a:xfrm>
        </p:grpSpPr>
      </p:grpSp>
      <p:grpSp>
        <p:nvGrpSpPr>
          <p:cNvPr id="1200" name="Group 176"/>
          <p:cNvGrpSpPr>
            <a:grpSpLocks/>
          </p:cNvGrpSpPr>
          <p:nvPr/>
        </p:nvGrpSpPr>
        <p:grpSpPr bwMode="auto">
          <a:xfrm>
            <a:off x="-7317" y="6001"/>
            <a:ext cx="107911" cy="107911"/>
            <a:chOff x="0" y="0"/>
            <a:chExt cx="269875" cy="269875"/>
          </a:xfrm>
        </p:grpSpPr>
      </p:grpSp>
      <p:grpSp>
        <p:nvGrpSpPr>
          <p:cNvPr id="1194" name="Group 170"/>
          <p:cNvGrpSpPr>
            <a:grpSpLocks/>
          </p:cNvGrpSpPr>
          <p:nvPr/>
        </p:nvGrpSpPr>
        <p:grpSpPr bwMode="auto">
          <a:xfrm>
            <a:off x="-7317" y="1239"/>
            <a:ext cx="107911" cy="107911"/>
            <a:chOff x="0" y="0"/>
            <a:chExt cx="269875" cy="269875"/>
          </a:xfrm>
        </p:grpSpPr>
      </p:grpSp>
      <p:grpSp>
        <p:nvGrpSpPr>
          <p:cNvPr id="1191" name="Group 167"/>
          <p:cNvGrpSpPr>
            <a:grpSpLocks/>
          </p:cNvGrpSpPr>
          <p:nvPr/>
        </p:nvGrpSpPr>
        <p:grpSpPr bwMode="auto">
          <a:xfrm>
            <a:off x="-10490" y="31393"/>
            <a:ext cx="106324" cy="109498"/>
            <a:chOff x="0" y="0"/>
            <a:chExt cx="217876" cy="217876"/>
          </a:xfrm>
        </p:grpSpPr>
      </p:grpSp>
      <p:grpSp>
        <p:nvGrpSpPr>
          <p:cNvPr id="1188" name="Group 164"/>
          <p:cNvGrpSpPr>
            <a:grpSpLocks/>
          </p:cNvGrpSpPr>
          <p:nvPr/>
        </p:nvGrpSpPr>
        <p:grpSpPr bwMode="auto">
          <a:xfrm>
            <a:off x="-7316" y="1239"/>
            <a:ext cx="106324" cy="109499"/>
            <a:chOff x="0" y="0"/>
            <a:chExt cx="217876" cy="217876"/>
          </a:xfrm>
        </p:grpSpPr>
      </p:grpSp>
      <p:grpSp>
        <p:nvGrpSpPr>
          <p:cNvPr id="1185" name="Group 161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82" name="Group 158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79" name="Group 155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76" name="Group 152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73" name="Group 149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70" name="Group 146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67" name="Group 143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64" name="Group 140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61" name="Group 137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58" name="Group 134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155" name="Group 131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152" name="Group 128"/>
          <p:cNvGrpSpPr>
            <a:grpSpLocks/>
          </p:cNvGrpSpPr>
          <p:nvPr/>
        </p:nvGrpSpPr>
        <p:grpSpPr bwMode="auto">
          <a:xfrm>
            <a:off x="-7316" y="4414"/>
            <a:ext cx="106324" cy="109499"/>
            <a:chOff x="0" y="0"/>
            <a:chExt cx="217876" cy="217876"/>
          </a:xfrm>
        </p:grpSpPr>
      </p:grpSp>
      <p:grpSp>
        <p:nvGrpSpPr>
          <p:cNvPr id="1317" name="Group 293"/>
          <p:cNvGrpSpPr>
            <a:grpSpLocks/>
          </p:cNvGrpSpPr>
          <p:nvPr/>
        </p:nvGrpSpPr>
        <p:grpSpPr bwMode="auto">
          <a:xfrm>
            <a:off x="-23187" y="21871"/>
            <a:ext cx="107911" cy="107911"/>
            <a:chOff x="-3" y="-3"/>
            <a:chExt cx="303974" cy="312245"/>
          </a:xfrm>
        </p:grpSpPr>
      </p:grpSp>
      <p:grpSp>
        <p:nvGrpSpPr>
          <p:cNvPr id="1314" name="Group 290"/>
          <p:cNvGrpSpPr>
            <a:grpSpLocks/>
          </p:cNvGrpSpPr>
          <p:nvPr/>
        </p:nvGrpSpPr>
        <p:grpSpPr bwMode="auto">
          <a:xfrm>
            <a:off x="-10491" y="-3520"/>
            <a:ext cx="107911" cy="107912"/>
            <a:chOff x="-3" y="-3"/>
            <a:chExt cx="303974" cy="312245"/>
          </a:xfrm>
        </p:grpSpPr>
      </p:grpSp>
      <p:grpSp>
        <p:nvGrpSpPr>
          <p:cNvPr id="1308" name="Group 284"/>
          <p:cNvGrpSpPr>
            <a:grpSpLocks/>
          </p:cNvGrpSpPr>
          <p:nvPr/>
        </p:nvGrpSpPr>
        <p:grpSpPr bwMode="auto">
          <a:xfrm>
            <a:off x="-7317" y="1239"/>
            <a:ext cx="107911" cy="107911"/>
            <a:chOff x="0" y="0"/>
            <a:chExt cx="269875" cy="269875"/>
          </a:xfrm>
        </p:grpSpPr>
      </p:grpSp>
      <p:grpSp>
        <p:nvGrpSpPr>
          <p:cNvPr id="1305" name="Group 281"/>
          <p:cNvGrpSpPr>
            <a:grpSpLocks/>
          </p:cNvGrpSpPr>
          <p:nvPr/>
        </p:nvGrpSpPr>
        <p:grpSpPr bwMode="auto">
          <a:xfrm>
            <a:off x="-10490" y="31393"/>
            <a:ext cx="106324" cy="109498"/>
            <a:chOff x="0" y="0"/>
            <a:chExt cx="217876" cy="217876"/>
          </a:xfrm>
        </p:grpSpPr>
      </p:grpSp>
      <p:grpSp>
        <p:nvGrpSpPr>
          <p:cNvPr id="1302" name="Group 278"/>
          <p:cNvGrpSpPr>
            <a:grpSpLocks/>
          </p:cNvGrpSpPr>
          <p:nvPr/>
        </p:nvGrpSpPr>
        <p:grpSpPr bwMode="auto">
          <a:xfrm>
            <a:off x="-7316" y="1239"/>
            <a:ext cx="106324" cy="109499"/>
            <a:chOff x="0" y="0"/>
            <a:chExt cx="217876" cy="217876"/>
          </a:xfrm>
        </p:grpSpPr>
      </p:grpSp>
      <p:grpSp>
        <p:nvGrpSpPr>
          <p:cNvPr id="1299" name="Group 275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296" name="Group 272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293" name="Group 269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290" name="Group 266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287" name="Group 263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284" name="Group 260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281" name="Group 257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278" name="Group 254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275" name="Group 251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272" name="Group 248"/>
          <p:cNvGrpSpPr>
            <a:grpSpLocks/>
          </p:cNvGrpSpPr>
          <p:nvPr/>
        </p:nvGrpSpPr>
        <p:grpSpPr bwMode="auto">
          <a:xfrm>
            <a:off x="-7316" y="2828"/>
            <a:ext cx="106324" cy="109498"/>
            <a:chOff x="0" y="0"/>
            <a:chExt cx="217876" cy="217876"/>
          </a:xfrm>
        </p:grpSpPr>
      </p:grpSp>
      <p:grpSp>
        <p:nvGrpSpPr>
          <p:cNvPr id="1269" name="Group 245"/>
          <p:cNvGrpSpPr>
            <a:grpSpLocks/>
          </p:cNvGrpSpPr>
          <p:nvPr/>
        </p:nvGrpSpPr>
        <p:grpSpPr bwMode="auto">
          <a:xfrm>
            <a:off x="-7316" y="7588"/>
            <a:ext cx="106324" cy="109499"/>
            <a:chOff x="0" y="0"/>
            <a:chExt cx="217876" cy="217876"/>
          </a:xfrm>
        </p:grpSpPr>
      </p:grpSp>
      <p:grpSp>
        <p:nvGrpSpPr>
          <p:cNvPr id="1266" name="Group 242"/>
          <p:cNvGrpSpPr>
            <a:grpSpLocks/>
          </p:cNvGrpSpPr>
          <p:nvPr/>
        </p:nvGrpSpPr>
        <p:grpSpPr bwMode="auto">
          <a:xfrm>
            <a:off x="-7316" y="4414"/>
            <a:ext cx="106324" cy="109499"/>
            <a:chOff x="0" y="0"/>
            <a:chExt cx="217876" cy="217876"/>
          </a:xfrm>
        </p:grpSpPr>
      </p:grpSp>
      <p:grpSp>
        <p:nvGrpSpPr>
          <p:cNvPr id="1311" name="Group 287"/>
          <p:cNvGrpSpPr>
            <a:grpSpLocks/>
          </p:cNvGrpSpPr>
          <p:nvPr/>
        </p:nvGrpSpPr>
        <p:grpSpPr bwMode="auto">
          <a:xfrm>
            <a:off x="-7317" y="6001"/>
            <a:ext cx="107911" cy="107911"/>
            <a:chOff x="0" y="0"/>
            <a:chExt cx="269875" cy="269875"/>
          </a:xfrm>
        </p:grpSpPr>
      </p:grpSp>
      <p:grpSp>
        <p:nvGrpSpPr>
          <p:cNvPr id="1066" name="Group 300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-4143" y="12349"/>
            <a:ext cx="152345" cy="152345"/>
            <a:chOff x="0" y="0"/>
            <a:chExt cx="269875" cy="269875"/>
          </a:xfrm>
        </p:grpSpPr>
      </p:grpSp>
      <p:grpSp>
        <p:nvGrpSpPr>
          <p:cNvPr id="1060" name="Group 36"/>
          <p:cNvGrpSpPr>
            <a:grpSpLocks/>
          </p:cNvGrpSpPr>
          <p:nvPr/>
        </p:nvGrpSpPr>
        <p:grpSpPr bwMode="auto">
          <a:xfrm>
            <a:off x="-4143" y="7588"/>
            <a:ext cx="152345" cy="152345"/>
            <a:chOff x="0" y="0"/>
            <a:chExt cx="269875" cy="269875"/>
          </a:xfrm>
        </p:grpSpPr>
      </p:grpSp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-4143" y="10761"/>
            <a:ext cx="152345" cy="152345"/>
            <a:chOff x="0" y="0"/>
            <a:chExt cx="269875" cy="269875"/>
          </a:xfrm>
        </p:grpSpPr>
      </p:grp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-4143" y="6001"/>
            <a:ext cx="152345" cy="152345"/>
            <a:chOff x="0" y="0"/>
            <a:chExt cx="269875" cy="269875"/>
          </a:xfrm>
        </p:grpSpPr>
      </p:grp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-4143" y="10761"/>
            <a:ext cx="152345" cy="152345"/>
            <a:chOff x="0" y="0"/>
            <a:chExt cx="269875" cy="269875"/>
          </a:xfrm>
        </p:grpSpPr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-4143" y="4414"/>
            <a:ext cx="152345" cy="152345"/>
            <a:chOff x="0" y="0"/>
            <a:chExt cx="269875" cy="269875"/>
          </a:xfrm>
        </p:grpSpPr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05" name="Group 81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-4143" y="12349"/>
            <a:ext cx="152345" cy="152345"/>
            <a:chOff x="0" y="0"/>
            <a:chExt cx="269875" cy="269875"/>
          </a:xfrm>
        </p:grpSpPr>
      </p:grpSp>
      <p:grpSp>
        <p:nvGrpSpPr>
          <p:cNvPr id="1099" name="Group 75"/>
          <p:cNvGrpSpPr>
            <a:grpSpLocks/>
          </p:cNvGrpSpPr>
          <p:nvPr/>
        </p:nvGrpSpPr>
        <p:grpSpPr bwMode="auto">
          <a:xfrm>
            <a:off x="-4143" y="7588"/>
            <a:ext cx="152345" cy="152345"/>
            <a:chOff x="0" y="0"/>
            <a:chExt cx="269875" cy="269875"/>
          </a:xfrm>
        </p:grpSpPr>
      </p:grpSp>
      <p:grpSp>
        <p:nvGrpSpPr>
          <p:cNvPr id="1096" name="Group 72"/>
          <p:cNvGrpSpPr>
            <a:grpSpLocks/>
          </p:cNvGrpSpPr>
          <p:nvPr/>
        </p:nvGrpSpPr>
        <p:grpSpPr bwMode="auto">
          <a:xfrm>
            <a:off x="-4143" y="10761"/>
            <a:ext cx="152345" cy="152345"/>
            <a:chOff x="0" y="0"/>
            <a:chExt cx="269875" cy="269875"/>
          </a:xfrm>
        </p:grpSpPr>
      </p:grpSp>
      <p:grpSp>
        <p:nvGrpSpPr>
          <p:cNvPr id="1093" name="Group 69"/>
          <p:cNvGrpSpPr>
            <a:grpSpLocks/>
          </p:cNvGrpSpPr>
          <p:nvPr/>
        </p:nvGrpSpPr>
        <p:grpSpPr bwMode="auto">
          <a:xfrm>
            <a:off x="-4143" y="6001"/>
            <a:ext cx="152345" cy="152345"/>
            <a:chOff x="0" y="0"/>
            <a:chExt cx="269875" cy="269875"/>
          </a:xfrm>
        </p:grpSpPr>
      </p:grpSp>
      <p:grpSp>
        <p:nvGrpSpPr>
          <p:cNvPr id="1090" name="Group 66"/>
          <p:cNvGrpSpPr>
            <a:grpSpLocks/>
          </p:cNvGrpSpPr>
          <p:nvPr/>
        </p:nvGrpSpPr>
        <p:grpSpPr bwMode="auto">
          <a:xfrm>
            <a:off x="-4143" y="10761"/>
            <a:ext cx="152345" cy="152345"/>
            <a:chOff x="0" y="0"/>
            <a:chExt cx="269875" cy="269875"/>
          </a:xfrm>
        </p:grpSpPr>
      </p:grpSp>
      <p:grpSp>
        <p:nvGrpSpPr>
          <p:cNvPr id="1087" name="Group 63"/>
          <p:cNvGrpSpPr>
            <a:grpSpLocks/>
          </p:cNvGrpSpPr>
          <p:nvPr/>
        </p:nvGrpSpPr>
        <p:grpSpPr bwMode="auto">
          <a:xfrm>
            <a:off x="-4143" y="4414"/>
            <a:ext cx="152345" cy="152345"/>
            <a:chOff x="0" y="0"/>
            <a:chExt cx="269875" cy="269875"/>
          </a:xfrm>
        </p:grpSpPr>
      </p:grpSp>
      <p:grpSp>
        <p:nvGrpSpPr>
          <p:cNvPr id="1084" name="Group 60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81" name="Group 57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75" name="Group 51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86" name="Group 162"/>
          <p:cNvGrpSpPr>
            <a:grpSpLocks/>
          </p:cNvGrpSpPr>
          <p:nvPr/>
        </p:nvGrpSpPr>
        <p:grpSpPr bwMode="auto">
          <a:xfrm>
            <a:off x="-4143" y="12349"/>
            <a:ext cx="152345" cy="152345"/>
            <a:chOff x="0" y="0"/>
            <a:chExt cx="269875" cy="269875"/>
          </a:xfrm>
        </p:grpSpPr>
      </p:grpSp>
      <p:grpSp>
        <p:nvGrpSpPr>
          <p:cNvPr id="1183" name="Group 159"/>
          <p:cNvGrpSpPr>
            <a:grpSpLocks/>
          </p:cNvGrpSpPr>
          <p:nvPr/>
        </p:nvGrpSpPr>
        <p:grpSpPr bwMode="auto">
          <a:xfrm>
            <a:off x="-4143" y="7588"/>
            <a:ext cx="152345" cy="152345"/>
            <a:chOff x="0" y="0"/>
            <a:chExt cx="269875" cy="269875"/>
          </a:xfrm>
        </p:grpSpPr>
      </p:grpSp>
      <p:grpSp>
        <p:nvGrpSpPr>
          <p:cNvPr id="1180" name="Group 156"/>
          <p:cNvGrpSpPr>
            <a:grpSpLocks/>
          </p:cNvGrpSpPr>
          <p:nvPr/>
        </p:nvGrpSpPr>
        <p:grpSpPr bwMode="auto">
          <a:xfrm>
            <a:off x="-4143" y="10761"/>
            <a:ext cx="152345" cy="152345"/>
            <a:chOff x="0" y="0"/>
            <a:chExt cx="269875" cy="269875"/>
          </a:xfrm>
        </p:grpSpPr>
      </p:grpSp>
      <p:grpSp>
        <p:nvGrpSpPr>
          <p:cNvPr id="1177" name="Group 153"/>
          <p:cNvGrpSpPr>
            <a:grpSpLocks/>
          </p:cNvGrpSpPr>
          <p:nvPr/>
        </p:nvGrpSpPr>
        <p:grpSpPr bwMode="auto">
          <a:xfrm>
            <a:off x="-4143" y="6001"/>
            <a:ext cx="152345" cy="152345"/>
            <a:chOff x="0" y="0"/>
            <a:chExt cx="269875" cy="269875"/>
          </a:xfrm>
        </p:grpSpPr>
      </p:grpSp>
      <p:grpSp>
        <p:nvGrpSpPr>
          <p:cNvPr id="1174" name="Group 150"/>
          <p:cNvGrpSpPr>
            <a:grpSpLocks/>
          </p:cNvGrpSpPr>
          <p:nvPr/>
        </p:nvGrpSpPr>
        <p:grpSpPr bwMode="auto">
          <a:xfrm>
            <a:off x="-4143" y="10761"/>
            <a:ext cx="152345" cy="152345"/>
            <a:chOff x="0" y="0"/>
            <a:chExt cx="269875" cy="269875"/>
          </a:xfrm>
        </p:grpSpPr>
      </p:grpSp>
      <p:grpSp>
        <p:nvGrpSpPr>
          <p:cNvPr id="1171" name="Group 147"/>
          <p:cNvGrpSpPr>
            <a:grpSpLocks/>
          </p:cNvGrpSpPr>
          <p:nvPr/>
        </p:nvGrpSpPr>
        <p:grpSpPr bwMode="auto">
          <a:xfrm>
            <a:off x="-4143" y="4414"/>
            <a:ext cx="152345" cy="152345"/>
            <a:chOff x="0" y="0"/>
            <a:chExt cx="269875" cy="269875"/>
          </a:xfrm>
        </p:grpSpPr>
      </p:grpSp>
      <p:grpSp>
        <p:nvGrpSpPr>
          <p:cNvPr id="1150" name="Group 126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68" name="Group 144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65" name="Group 141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62" name="Group 138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59" name="Group 135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56" name="Group 132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grpSp>
        <p:nvGrpSpPr>
          <p:cNvPr id="1153" name="Group 129"/>
          <p:cNvGrpSpPr>
            <a:grpSpLocks/>
          </p:cNvGrpSpPr>
          <p:nvPr/>
        </p:nvGrpSpPr>
        <p:grpSpPr bwMode="auto">
          <a:xfrm>
            <a:off x="-4143" y="9175"/>
            <a:ext cx="152345" cy="152345"/>
            <a:chOff x="0" y="0"/>
            <a:chExt cx="269875" cy="269875"/>
          </a:xfrm>
        </p:grpSpPr>
      </p:grpSp>
      <p:sp>
        <p:nvSpPr>
          <p:cNvPr id="162" name="Rectangle 1"/>
          <p:cNvSpPr>
            <a:spLocks noChangeArrowheads="1"/>
          </p:cNvSpPr>
          <p:nvPr/>
        </p:nvSpPr>
        <p:spPr bwMode="auto">
          <a:xfrm>
            <a:off x="2453151" y="160318"/>
            <a:ext cx="7288956" cy="5231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</a:t>
            </a:r>
            <a:r>
              <a:rPr lang="en-GB" sz="2800" b="1" dirty="0" smtClean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Products – FY’25</a:t>
            </a:r>
            <a:endParaRPr lang="en-GB" sz="2800" b="1" dirty="0">
              <a:solidFill>
                <a:srgbClr val="0070C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1004" y="6695139"/>
            <a:ext cx="5617302" cy="78210"/>
          </a:xfrm>
          <a:prstGeom prst="rect">
            <a:avLst/>
          </a:prstGeom>
          <a:solidFill>
            <a:srgbClr val="034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1004" y="6561727"/>
            <a:ext cx="4207469" cy="78209"/>
          </a:xfrm>
          <a:prstGeom prst="rect">
            <a:avLst/>
          </a:prstGeom>
          <a:solidFill>
            <a:srgbClr val="FEB7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161" name="Arrow: Chevron 41">
            <a:extLst>
              <a:ext uri="{FF2B5EF4-FFF2-40B4-BE49-F238E27FC236}">
                <a16:creationId xmlns:a16="http://schemas.microsoft.com/office/drawing/2014/main" id="{50C6DD31-C629-A17F-287F-03A14BC23B51}"/>
              </a:ext>
            </a:extLst>
          </p:cNvPr>
          <p:cNvSpPr/>
          <p:nvPr/>
        </p:nvSpPr>
        <p:spPr>
          <a:xfrm>
            <a:off x="5978537" y="1403486"/>
            <a:ext cx="4729419" cy="376620"/>
          </a:xfrm>
          <a:prstGeom prst="chevron">
            <a:avLst/>
          </a:prstGeom>
          <a:solidFill>
            <a:srgbClr val="FFC00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sz="1600" b="1" i="1" dirty="0">
                <a:solidFill>
                  <a:schemeClr val="tx1"/>
                </a:solidFill>
              </a:rPr>
              <a:t>Planned for Q3 – FY </a:t>
            </a:r>
            <a:r>
              <a:rPr lang="en-US" sz="1600" b="1" i="1" dirty="0" smtClean="0">
                <a:solidFill>
                  <a:schemeClr val="tx1"/>
                </a:solidFill>
              </a:rPr>
              <a:t>2024-25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49" name="Arrow: Chevron 34">
            <a:extLst>
              <a:ext uri="{FF2B5EF4-FFF2-40B4-BE49-F238E27FC236}">
                <a16:creationId xmlns:a16="http://schemas.microsoft.com/office/drawing/2014/main" id="{FD94496D-EABB-A024-B63B-16DCB0A8EA90}"/>
              </a:ext>
            </a:extLst>
          </p:cNvPr>
          <p:cNvSpPr/>
          <p:nvPr/>
        </p:nvSpPr>
        <p:spPr>
          <a:xfrm>
            <a:off x="787778" y="773624"/>
            <a:ext cx="3745239" cy="479865"/>
          </a:xfrm>
          <a:prstGeom prst="chevron">
            <a:avLst/>
          </a:prstGeom>
          <a:solidFill>
            <a:srgbClr val="0070C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sz="2000" b="1" i="1" dirty="0">
                <a:solidFill>
                  <a:srgbClr val="FFFFFF"/>
                </a:solidFill>
              </a:rPr>
              <a:t>Digital journeys </a:t>
            </a:r>
            <a:r>
              <a:rPr lang="en-US" sz="2000" b="1" i="1" dirty="0" smtClean="0">
                <a:solidFill>
                  <a:srgbClr val="FFFFFF"/>
                </a:solidFill>
              </a:rPr>
              <a:t>launched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199" name="Arrow: Chevron 41">
            <a:extLst>
              <a:ext uri="{FF2B5EF4-FFF2-40B4-BE49-F238E27FC236}">
                <a16:creationId xmlns:a16="http://schemas.microsoft.com/office/drawing/2014/main" id="{50C6DD31-C629-A17F-287F-03A14BC23B51}"/>
              </a:ext>
            </a:extLst>
          </p:cNvPr>
          <p:cNvSpPr/>
          <p:nvPr/>
        </p:nvSpPr>
        <p:spPr>
          <a:xfrm>
            <a:off x="787777" y="1945755"/>
            <a:ext cx="3126299" cy="376620"/>
          </a:xfrm>
          <a:prstGeom prst="chevron">
            <a:avLst/>
          </a:prstGeom>
          <a:solidFill>
            <a:srgbClr val="0070C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sz="1600" b="1" i="1" dirty="0" smtClean="0">
                <a:solidFill>
                  <a:srgbClr val="FFFFFF"/>
                </a:solidFill>
              </a:rPr>
              <a:t>in Q1- FY 2024-25 -- 4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041339" y="4237711"/>
          <a:ext cx="2594359" cy="2056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95">
                  <a:extLst>
                    <a:ext uri="{9D8B030D-6E8A-4147-A177-3AD203B41FA5}">
                      <a16:colId xmlns:a16="http://schemas.microsoft.com/office/drawing/2014/main" val="3850283604"/>
                    </a:ext>
                  </a:extLst>
                </a:gridCol>
                <a:gridCol w="192164">
                  <a:extLst>
                    <a:ext uri="{9D8B030D-6E8A-4147-A177-3AD203B41FA5}">
                      <a16:colId xmlns:a16="http://schemas.microsoft.com/office/drawing/2014/main" val="2265422820"/>
                    </a:ext>
                  </a:extLst>
                </a:gridCol>
              </a:tblGrid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smtClean="0">
                          <a:effectLst/>
                        </a:rPr>
                        <a:t>Education </a:t>
                      </a:r>
                      <a:r>
                        <a:rPr lang="en-IN" sz="1200" u="none" strike="noStrike" dirty="0">
                          <a:effectLst/>
                        </a:rPr>
                        <a:t>Loan </a:t>
                      </a:r>
                      <a:r>
                        <a:rPr lang="en-IN" sz="1200" u="none" strike="noStrike" dirty="0" smtClean="0">
                          <a:effectLst/>
                        </a:rPr>
                        <a:t>: Variants (5)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hy-AM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408338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Rooftop Solar Loan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03087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JL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(Modification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3/6 months)</a:t>
                      </a:r>
                      <a:endParaRPr lang="en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21296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u="none" strike="noStrike" dirty="0" smtClean="0">
                          <a:effectLst/>
                        </a:rPr>
                        <a:t>KCC Gold Plus</a:t>
                      </a:r>
                      <a:endParaRPr lang="en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75683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KCC </a:t>
                      </a:r>
                      <a:r>
                        <a:rPr lang="en-IN" sz="1200" u="none" strike="noStrike" dirty="0" smtClean="0">
                          <a:effectLst/>
                        </a:rPr>
                        <a:t>Marine Gold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91243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smtClean="0">
                          <a:effectLst/>
                        </a:rPr>
                        <a:t>GST Advantage Renewal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hy-AM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56290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MSME General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00283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MSME </a:t>
                      </a:r>
                      <a:r>
                        <a:rPr lang="en-IN" sz="1200" u="none" strike="noStrike" dirty="0" smtClean="0">
                          <a:effectLst/>
                        </a:rPr>
                        <a:t>Secure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39664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smtClean="0">
                          <a:effectLst/>
                        </a:rPr>
                        <a:t>MSME Lap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93359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0600" y="2541007"/>
          <a:ext cx="1654487" cy="877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871">
                  <a:extLst>
                    <a:ext uri="{9D8B030D-6E8A-4147-A177-3AD203B41FA5}">
                      <a16:colId xmlns:a16="http://schemas.microsoft.com/office/drawing/2014/main" val="1063855201"/>
                    </a:ext>
                  </a:extLst>
                </a:gridCol>
                <a:gridCol w="271808">
                  <a:extLst>
                    <a:ext uri="{9D8B030D-6E8A-4147-A177-3AD203B41FA5}">
                      <a16:colId xmlns:a16="http://schemas.microsoft.com/office/drawing/2014/main" val="2590541809"/>
                    </a:ext>
                  </a:extLst>
                </a:gridCol>
                <a:gridCol w="271808">
                  <a:extLst>
                    <a:ext uri="{9D8B030D-6E8A-4147-A177-3AD203B41FA5}">
                      <a16:colId xmlns:a16="http://schemas.microsoft.com/office/drawing/2014/main" val="2752972602"/>
                    </a:ext>
                  </a:extLst>
                </a:gridCol>
              </a:tblGrid>
              <a:tr h="2192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Staff OD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y-AM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hy-AM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34371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HL Plot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y-AM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92113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KCC Dairy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y-AM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81391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u="none" strike="noStrike" dirty="0">
                          <a:effectLst/>
                        </a:rPr>
                        <a:t>GST Sahay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y-AM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y-AM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y-AM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35258"/>
                  </a:ext>
                </a:extLst>
              </a:tr>
            </a:tbl>
          </a:graphicData>
        </a:graphic>
      </p:graphicFrame>
      <p:sp>
        <p:nvSpPr>
          <p:cNvPr id="183" name="Arrow: Chevron 41">
            <a:extLst>
              <a:ext uri="{FF2B5EF4-FFF2-40B4-BE49-F238E27FC236}">
                <a16:creationId xmlns:a16="http://schemas.microsoft.com/office/drawing/2014/main" id="{50C6DD31-C629-A17F-287F-03A14BC23B51}"/>
              </a:ext>
            </a:extLst>
          </p:cNvPr>
          <p:cNvSpPr/>
          <p:nvPr/>
        </p:nvSpPr>
        <p:spPr>
          <a:xfrm>
            <a:off x="787777" y="3660105"/>
            <a:ext cx="3126299" cy="376620"/>
          </a:xfrm>
          <a:prstGeom prst="chevron">
            <a:avLst/>
          </a:prstGeom>
          <a:solidFill>
            <a:srgbClr val="0070C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sz="1600" b="1" i="1" dirty="0" smtClean="0">
                <a:solidFill>
                  <a:srgbClr val="FFFFFF"/>
                </a:solidFill>
              </a:rPr>
              <a:t>in Q2- FY 2024-25 -- 13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C9E3C868-CCE6-A34C-15B7-383AE4077DCF}"/>
              </a:ext>
            </a:extLst>
          </p:cNvPr>
          <p:cNvSpPr/>
          <p:nvPr/>
        </p:nvSpPr>
        <p:spPr>
          <a:xfrm>
            <a:off x="4756782" y="845360"/>
            <a:ext cx="676913" cy="33425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54E9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943">
              <a:lnSpc>
                <a:spcPct val="95000"/>
              </a:lnSpc>
            </a:pPr>
            <a:r>
              <a:rPr lang="en-US" sz="1600" b="1" kern="0" dirty="0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F3CA6B4-5DAC-46D3-F4C1-EBDF56D20D8F}"/>
              </a:ext>
            </a:extLst>
          </p:cNvPr>
          <p:cNvCxnSpPr>
            <a:cxnSpLocks/>
          </p:cNvCxnSpPr>
          <p:nvPr/>
        </p:nvCxnSpPr>
        <p:spPr>
          <a:xfrm flipH="1">
            <a:off x="5667363" y="1436939"/>
            <a:ext cx="1" cy="5333507"/>
          </a:xfrm>
          <a:prstGeom prst="line">
            <a:avLst/>
          </a:prstGeom>
          <a:ln w="57150" cap="rnd">
            <a:gradFill>
              <a:gsLst>
                <a:gs pos="100000">
                  <a:srgbClr val="FFC000"/>
                </a:gs>
                <a:gs pos="11000">
                  <a:srgbClr val="0070C0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8" name="Arrow: Chevron 41">
            <a:extLst>
              <a:ext uri="{FF2B5EF4-FFF2-40B4-BE49-F238E27FC236}">
                <a16:creationId xmlns:a16="http://schemas.microsoft.com/office/drawing/2014/main" id="{50C6DD31-C629-A17F-287F-03A14BC23B51}"/>
              </a:ext>
            </a:extLst>
          </p:cNvPr>
          <p:cNvSpPr/>
          <p:nvPr/>
        </p:nvSpPr>
        <p:spPr>
          <a:xfrm>
            <a:off x="5978537" y="3258219"/>
            <a:ext cx="4729419" cy="376620"/>
          </a:xfrm>
          <a:prstGeom prst="chevron">
            <a:avLst/>
          </a:prstGeom>
          <a:solidFill>
            <a:srgbClr val="FFC00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sz="1600" b="1" i="1" dirty="0">
                <a:solidFill>
                  <a:schemeClr val="tx1"/>
                </a:solidFill>
              </a:rPr>
              <a:t>Planned for </a:t>
            </a:r>
            <a:r>
              <a:rPr lang="en-US" sz="1600" b="1" i="1" dirty="0" smtClean="0">
                <a:solidFill>
                  <a:schemeClr val="tx1"/>
                </a:solidFill>
              </a:rPr>
              <a:t>Q4 </a:t>
            </a:r>
            <a:r>
              <a:rPr lang="en-US" sz="1600" b="1" i="1" dirty="0">
                <a:solidFill>
                  <a:schemeClr val="tx1"/>
                </a:solidFill>
              </a:rPr>
              <a:t>– FY </a:t>
            </a:r>
            <a:r>
              <a:rPr lang="en-US" sz="1600" b="1" i="1" dirty="0" smtClean="0">
                <a:solidFill>
                  <a:schemeClr val="tx1"/>
                </a:solidFill>
              </a:rPr>
              <a:t>2024-25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24880"/>
              </p:ext>
            </p:extLst>
          </p:nvPr>
        </p:nvGraphicFramePr>
        <p:xfrm>
          <a:off x="6146014" y="1848625"/>
          <a:ext cx="2347783" cy="1588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47783">
                  <a:extLst>
                    <a:ext uri="{9D8B030D-6E8A-4147-A177-3AD203B41FA5}">
                      <a16:colId xmlns:a16="http://schemas.microsoft.com/office/drawing/2014/main" val="33430819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u="none" strike="noStrike" kern="1200" dirty="0" smtClean="0">
                          <a:effectLst/>
                        </a:rPr>
                        <a:t>PM </a:t>
                      </a:r>
                      <a:r>
                        <a:rPr lang="en-IN" sz="1200" u="none" strike="noStrike" kern="1200" dirty="0" err="1" smtClean="0">
                          <a:effectLst/>
                        </a:rPr>
                        <a:t>Vishwakarma</a:t>
                      </a:r>
                      <a:endParaRPr lang="en-I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  <a:r>
                        <a:rPr lang="en-I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 (BRE Journey)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09852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MSME Renewal</a:t>
                      </a:r>
                      <a:endParaRPr lang="en-I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MSME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 renewal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84351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effectLst/>
                        </a:rPr>
                        <a:t>Cluster Loan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96687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u="none" strike="noStrike" kern="1200" dirty="0" smtClean="0">
                          <a:effectLst/>
                        </a:rPr>
                        <a:t>MSME Contractor</a:t>
                      </a:r>
                      <a:endParaRPr lang="en-I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62165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1773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95048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9796"/>
              </p:ext>
            </p:extLst>
          </p:nvPr>
        </p:nvGraphicFramePr>
        <p:xfrm>
          <a:off x="6221085" y="3668228"/>
          <a:ext cx="1739900" cy="1676400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326484611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 Plus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65146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 Enrich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39472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 Loan used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8886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Wheeler Loan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31755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 against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NSC, KVP</a:t>
                      </a:r>
                      <a:endParaRPr lang="en-IN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145688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 improve</a:t>
                      </a:r>
                      <a:endParaRPr lang="en-IN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757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Housing Loan</a:t>
                      </a:r>
                      <a:endParaRPr lang="en-IN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256964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Vehicle Loan</a:t>
                      </a:r>
                      <a:endParaRPr lang="en-IN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338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51734"/>
              </p:ext>
            </p:extLst>
          </p:nvPr>
        </p:nvGraphicFramePr>
        <p:xfrm>
          <a:off x="8311956" y="3690530"/>
          <a:ext cx="2426903" cy="1842135"/>
        </p:xfrm>
        <a:graphic>
          <a:graphicData uri="http://schemas.openxmlformats.org/drawingml/2006/table">
            <a:tbl>
              <a:tblPr/>
              <a:tblGrid>
                <a:gridCol w="2426903">
                  <a:extLst>
                    <a:ext uri="{9D8B030D-6E8A-4147-A177-3AD203B41FA5}">
                      <a16:colId xmlns:a16="http://schemas.microsoft.com/office/drawing/2014/main" val="409562444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 </a:t>
                      </a:r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Mortgage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20442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Govt. </a:t>
                      </a:r>
                      <a:r>
                        <a:rPr lang="en-I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sponsored </a:t>
                      </a:r>
                      <a:r>
                        <a:rPr lang="en-I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schemes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873936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Loan Flexi</a:t>
                      </a:r>
                      <a:endParaRPr lang="en-IN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2825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 Rental</a:t>
                      </a:r>
                      <a:endParaRPr lang="en-IN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33489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 Rental </a:t>
                      </a:r>
                      <a:r>
                        <a:rPr lang="en-US" sz="12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Encash</a:t>
                      </a:r>
                      <a:endParaRPr lang="en-US" sz="12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2896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GST advantage with security</a:t>
                      </a:r>
                      <a:endParaRPr lang="en-IN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09331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</a:t>
                      </a:r>
                      <a:r>
                        <a:rPr lang="en-US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GST Advantage with Partnership</a:t>
                      </a:r>
                      <a:endParaRPr lang="en-IN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1215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IN" sz="1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78421"/>
                  </a:ext>
                </a:extLst>
              </a:tr>
            </a:tbl>
          </a:graphicData>
        </a:graphic>
      </p:graphicFrame>
      <p:sp>
        <p:nvSpPr>
          <p:cNvPr id="143" name="Oval 142">
            <a:extLst>
              <a:ext uri="{FF2B5EF4-FFF2-40B4-BE49-F238E27FC236}">
                <a16:creationId xmlns:a16="http://schemas.microsoft.com/office/drawing/2014/main" id="{C9E3C868-CCE6-A34C-15B7-383AE4077DCF}"/>
              </a:ext>
            </a:extLst>
          </p:cNvPr>
          <p:cNvSpPr/>
          <p:nvPr/>
        </p:nvSpPr>
        <p:spPr>
          <a:xfrm>
            <a:off x="10936629" y="1464678"/>
            <a:ext cx="676913" cy="30079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54E9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943">
              <a:lnSpc>
                <a:spcPct val="95000"/>
              </a:lnSpc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11</a:t>
            </a:r>
            <a:endParaRPr lang="en-US" sz="16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E3C868-CCE6-A34C-15B7-383AE4077DCF}"/>
              </a:ext>
            </a:extLst>
          </p:cNvPr>
          <p:cNvSpPr/>
          <p:nvPr/>
        </p:nvSpPr>
        <p:spPr>
          <a:xfrm>
            <a:off x="10955550" y="3296127"/>
            <a:ext cx="676913" cy="30079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54E9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943">
              <a:lnSpc>
                <a:spcPct val="95000"/>
              </a:lnSpc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16</a:t>
            </a:r>
            <a:endParaRPr lang="en-US" sz="1600" b="1" kern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36116"/>
              </p:ext>
            </p:extLst>
          </p:nvPr>
        </p:nvGraphicFramePr>
        <p:xfrm>
          <a:off x="6171414" y="6024667"/>
          <a:ext cx="2426903" cy="419100"/>
        </p:xfrm>
        <a:graphic>
          <a:graphicData uri="http://schemas.openxmlformats.org/drawingml/2006/table">
            <a:tbl>
              <a:tblPr/>
              <a:tblGrid>
                <a:gridCol w="2426903">
                  <a:extLst>
                    <a:ext uri="{9D8B030D-6E8A-4147-A177-3AD203B41FA5}">
                      <a16:colId xmlns:a16="http://schemas.microsoft.com/office/drawing/2014/main" val="337281653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Co-lending </a:t>
                      </a:r>
                      <a:r>
                        <a:rPr lang="en-IN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 – partnership (1)</a:t>
                      </a:r>
                      <a:endParaRPr lang="en-IN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89194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Corporate Credit </a:t>
                      </a:r>
                      <a:r>
                        <a:rPr lang="en-IN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 – 3 </a:t>
                      </a:r>
                      <a:endParaRPr lang="en-IN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4434079"/>
                  </a:ext>
                </a:extLst>
              </a:tr>
            </a:tbl>
          </a:graphicData>
        </a:graphic>
      </p:graphicFrame>
      <p:sp>
        <p:nvSpPr>
          <p:cNvPr id="150" name="Arrow: Chevron 41">
            <a:extLst>
              <a:ext uri="{FF2B5EF4-FFF2-40B4-BE49-F238E27FC236}">
                <a16:creationId xmlns:a16="http://schemas.microsoft.com/office/drawing/2014/main" id="{50C6DD31-C629-A17F-287F-03A14BC23B51}"/>
              </a:ext>
            </a:extLst>
          </p:cNvPr>
          <p:cNvSpPr/>
          <p:nvPr/>
        </p:nvSpPr>
        <p:spPr>
          <a:xfrm>
            <a:off x="6033604" y="5545949"/>
            <a:ext cx="4729419" cy="376620"/>
          </a:xfrm>
          <a:prstGeom prst="chevron">
            <a:avLst/>
          </a:prstGeom>
          <a:solidFill>
            <a:srgbClr val="FFC00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sz="1600" b="1" i="1" dirty="0" smtClean="0">
                <a:solidFill>
                  <a:schemeClr val="tx1"/>
                </a:solidFill>
              </a:rPr>
              <a:t>Other products – </a:t>
            </a:r>
            <a:r>
              <a:rPr lang="en-US" sz="1600" b="1" i="1" dirty="0">
                <a:solidFill>
                  <a:schemeClr val="tx1"/>
                </a:solidFill>
              </a:rPr>
              <a:t>FY </a:t>
            </a:r>
            <a:r>
              <a:rPr lang="en-US" sz="1600" b="1" i="1" dirty="0" smtClean="0">
                <a:solidFill>
                  <a:schemeClr val="tx1"/>
                </a:solidFill>
              </a:rPr>
              <a:t>2024-25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14882"/>
              </p:ext>
            </p:extLst>
          </p:nvPr>
        </p:nvGraphicFramePr>
        <p:xfrm>
          <a:off x="6171414" y="6179449"/>
          <a:ext cx="2426903" cy="584835"/>
        </p:xfrm>
        <a:graphic>
          <a:graphicData uri="http://schemas.openxmlformats.org/drawingml/2006/table">
            <a:tbl>
              <a:tblPr/>
              <a:tblGrid>
                <a:gridCol w="2426903">
                  <a:extLst>
                    <a:ext uri="{9D8B030D-6E8A-4147-A177-3AD203B41FA5}">
                      <a16:colId xmlns:a16="http://schemas.microsoft.com/office/drawing/2014/main" val="337281653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IN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89194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Cash Management Services – 6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Insurance Platform -  2</a:t>
                      </a:r>
                      <a:endParaRPr lang="en-IN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4434079"/>
                  </a:ext>
                </a:extLst>
              </a:tr>
            </a:tbl>
          </a:graphicData>
        </a:graphic>
      </p:graphicFrame>
      <p:sp>
        <p:nvSpPr>
          <p:cNvPr id="153" name="Oval 152">
            <a:extLst>
              <a:ext uri="{FF2B5EF4-FFF2-40B4-BE49-F238E27FC236}">
                <a16:creationId xmlns:a16="http://schemas.microsoft.com/office/drawing/2014/main" id="{C9E3C868-CCE6-A34C-15B7-383AE4077DCF}"/>
              </a:ext>
            </a:extLst>
          </p:cNvPr>
          <p:cNvSpPr/>
          <p:nvPr/>
        </p:nvSpPr>
        <p:spPr>
          <a:xfrm>
            <a:off x="10955551" y="5598108"/>
            <a:ext cx="676913" cy="30079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54E9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943">
              <a:lnSpc>
                <a:spcPct val="95000"/>
              </a:lnSpc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600" b="1" kern="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F3CA6B4-5DAC-46D3-F4C1-EBDF56D20D8F}"/>
              </a:ext>
            </a:extLst>
          </p:cNvPr>
          <p:cNvCxnSpPr>
            <a:cxnSpLocks/>
          </p:cNvCxnSpPr>
          <p:nvPr/>
        </p:nvCxnSpPr>
        <p:spPr>
          <a:xfrm flipH="1">
            <a:off x="5854999" y="5422581"/>
            <a:ext cx="5597610" cy="0"/>
          </a:xfrm>
          <a:prstGeom prst="line">
            <a:avLst/>
          </a:prstGeom>
          <a:ln w="57150" cap="rnd">
            <a:gradFill>
              <a:gsLst>
                <a:gs pos="100000">
                  <a:srgbClr val="FFC000"/>
                </a:gs>
                <a:gs pos="11000">
                  <a:srgbClr val="0070C0"/>
                </a:gs>
              </a:gsLst>
              <a:lin ang="1800000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38122"/>
              </p:ext>
            </p:extLst>
          </p:nvPr>
        </p:nvGraphicFramePr>
        <p:xfrm>
          <a:off x="8574078" y="1870214"/>
          <a:ext cx="2347783" cy="1047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47783">
                  <a:extLst>
                    <a:ext uri="{9D8B030D-6E8A-4147-A177-3AD203B41FA5}">
                      <a16:colId xmlns:a16="http://schemas.microsoft.com/office/drawing/2014/main" val="37868197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 smtClean="0">
                          <a:effectLst/>
                        </a:rPr>
                        <a:t>IND </a:t>
                      </a:r>
                      <a:r>
                        <a:rPr lang="en-IN" sz="1200" u="none" strike="noStrike" kern="1200" dirty="0">
                          <a:effectLst/>
                        </a:rPr>
                        <a:t>Digi Express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11580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200" u="none" strike="noStrike" kern="1200" dirty="0">
                          <a:effectLst/>
                        </a:rPr>
                        <a:t>Personal Loan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4444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Card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83322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 – Repair and Renovate</a:t>
                      </a:r>
                      <a:endParaRPr lang="en-I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21819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u="none" strike="noStrike" kern="1200" dirty="0" smtClean="0">
                          <a:effectLst/>
                        </a:rPr>
                        <a:t>PM </a:t>
                      </a:r>
                      <a:r>
                        <a:rPr lang="en-IN" sz="1200" u="none" strike="noStrike" kern="1200" dirty="0" err="1" smtClean="0">
                          <a:effectLst/>
                        </a:rPr>
                        <a:t>Swanidhi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4345664"/>
                  </a:ext>
                </a:extLst>
              </a:tr>
            </a:tbl>
          </a:graphicData>
        </a:graphic>
      </p:graphicFrame>
      <p:sp>
        <p:nvSpPr>
          <p:cNvPr id="142" name="Arrow: Chevron 34">
            <a:extLst>
              <a:ext uri="{FF2B5EF4-FFF2-40B4-BE49-F238E27FC236}">
                <a16:creationId xmlns:a16="http://schemas.microsoft.com/office/drawing/2014/main" id="{FD94496D-EABB-A024-B63B-16DCB0A8EA90}"/>
              </a:ext>
            </a:extLst>
          </p:cNvPr>
          <p:cNvSpPr/>
          <p:nvPr/>
        </p:nvSpPr>
        <p:spPr>
          <a:xfrm>
            <a:off x="6037958" y="773624"/>
            <a:ext cx="3891286" cy="506535"/>
          </a:xfrm>
          <a:prstGeom prst="chevron">
            <a:avLst/>
          </a:prstGeom>
          <a:solidFill>
            <a:srgbClr val="0070C0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/>
            <a:r>
              <a:rPr lang="en-US" b="1" i="1" dirty="0">
                <a:solidFill>
                  <a:srgbClr val="FFFFFF"/>
                </a:solidFill>
              </a:rPr>
              <a:t>Digital </a:t>
            </a:r>
            <a:r>
              <a:rPr lang="en-US" b="1" i="1" dirty="0" smtClean="0">
                <a:solidFill>
                  <a:srgbClr val="FFFFFF"/>
                </a:solidFill>
              </a:rPr>
              <a:t>journeys planned to  be launched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9E3C868-CCE6-A34C-15B7-383AE4077DCF}"/>
              </a:ext>
            </a:extLst>
          </p:cNvPr>
          <p:cNvSpPr/>
          <p:nvPr/>
        </p:nvSpPr>
        <p:spPr>
          <a:xfrm>
            <a:off x="10898502" y="860600"/>
            <a:ext cx="676913" cy="33425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54E9D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3943">
              <a:lnSpc>
                <a:spcPct val="95000"/>
              </a:lnSpc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39</a:t>
            </a:r>
            <a:endParaRPr lang="en-US" sz="1600" b="1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454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713028" y="6356351"/>
            <a:ext cx="350071" cy="365125"/>
          </a:xfrm>
        </p:spPr>
        <p:txBody>
          <a:bodyPr/>
          <a:lstStyle/>
          <a:p>
            <a:r>
              <a:rPr lang="en-IN" dirty="0" smtClean="0"/>
              <a:t>7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7554685" y="2450803"/>
            <a:ext cx="4218215" cy="2431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N" sz="16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live since </a:t>
            </a:r>
            <a:r>
              <a:rPr lang="en-IN" sz="16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24.06.2024.</a:t>
            </a:r>
          </a:p>
          <a:p>
            <a:pPr marL="446088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N" sz="16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Google Play store &amp; Apple </a:t>
            </a:r>
            <a:r>
              <a:rPr lang="en-IN" sz="16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store </a:t>
            </a:r>
            <a:r>
              <a:rPr lang="en-IN" sz="16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customers</a:t>
            </a:r>
            <a:r>
              <a:rPr lang="en-IN" sz="16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6088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store rating: </a:t>
            </a:r>
            <a:r>
              <a:rPr lang="en-US" sz="1600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endParaRPr lang="en-US" sz="1600" b="1" spc="-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lakh+ customers on boarded</a:t>
            </a:r>
          </a:p>
          <a:p>
            <a:pPr marL="446088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Mobile Banking live under CUG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E7ED8-8D28-2E17-C18B-D6AC0CAE9763}"/>
              </a:ext>
            </a:extLst>
          </p:cNvPr>
          <p:cNvGrpSpPr/>
          <p:nvPr/>
        </p:nvGrpSpPr>
        <p:grpSpPr>
          <a:xfrm>
            <a:off x="3188971" y="167785"/>
            <a:ext cx="4492392" cy="1004258"/>
            <a:chOff x="464949" y="1911032"/>
            <a:chExt cx="5103436" cy="18048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F48F93-E0D2-3125-D939-1EEBAAC6E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9" y="1911032"/>
              <a:ext cx="4676364" cy="121594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5D318B-CBE1-25B5-80AD-F19CE16C09C9}"/>
                </a:ext>
              </a:extLst>
            </p:cNvPr>
            <p:cNvSpPr txBox="1"/>
            <p:nvPr/>
          </p:nvSpPr>
          <p:spPr>
            <a:xfrm>
              <a:off x="2404776" y="3117966"/>
              <a:ext cx="3163609" cy="59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1E418F"/>
                  </a:solidFill>
                  <a:latin typeface="Bahnschrift Light Condensed" panose="020B0502040204020203" pitchFamily="34" charset="0"/>
                </a:rPr>
                <a:t>Be Smart, Bank Smart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3EB116-2B1A-998A-9645-14A13D91B56D}"/>
                </a:ext>
              </a:extLst>
            </p:cNvPr>
            <p:cNvCxnSpPr>
              <a:cxnSpLocks/>
            </p:cNvCxnSpPr>
            <p:nvPr/>
          </p:nvCxnSpPr>
          <p:spPr>
            <a:xfrm>
              <a:off x="464949" y="3164388"/>
              <a:ext cx="448945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3" name="Picture 22" descr="A blue and white poster with a cellphone on it&#10;&#10;Description automatically generated">
            <a:extLst>
              <a:ext uri="{FF2B5EF4-FFF2-40B4-BE49-F238E27FC236}">
                <a16:creationId xmlns:a16="http://schemas.microsoft.com/office/drawing/2014/main" id="{471AFB31-9A8F-87F9-730C-7729C7864F7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"/>
          <a:stretch/>
        </p:blipFill>
        <p:spPr>
          <a:xfrm>
            <a:off x="960120" y="1337310"/>
            <a:ext cx="5692139" cy="5384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25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117874-5128-AC8B-EF1A-ECAFB8C1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1" b="42074"/>
          <a:stretch/>
        </p:blipFill>
        <p:spPr>
          <a:xfrm>
            <a:off x="0" y="0"/>
            <a:ext cx="2191917" cy="696036"/>
          </a:xfrm>
          <a:prstGeom prst="rect">
            <a:avLst/>
          </a:prstGeom>
          <a:ln>
            <a:noFill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0F131F-C3A8-0D24-3938-F39EDE63C31C}"/>
              </a:ext>
            </a:extLst>
          </p:cNvPr>
          <p:cNvSpPr txBox="1">
            <a:spLocks/>
          </p:cNvSpPr>
          <p:nvPr/>
        </p:nvSpPr>
        <p:spPr>
          <a:xfrm>
            <a:off x="0" y="-1562"/>
            <a:ext cx="12192000" cy="830287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r>
              <a:rPr lang="en-IN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N" b="1" dirty="0" smtClean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</a:t>
            </a:r>
            <a:r>
              <a:rPr lang="en-IN" b="1" dirty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Business </a:t>
            </a:r>
            <a:r>
              <a:rPr lang="en-IN" b="1" dirty="0" smtClean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&amp; Fintech Partnership</a:t>
            </a:r>
            <a:endParaRPr lang="en-IN" sz="3200" b="1" dirty="0" smtClean="0">
              <a:solidFill>
                <a:srgbClr val="0070C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672457" y="1269778"/>
          <a:ext cx="3787043" cy="525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8497229" y="1235341"/>
          <a:ext cx="3980986" cy="526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68789" y="733371"/>
            <a:ext cx="48571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 Solutions Offered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2929" y="863162"/>
            <a:ext cx="4729299" cy="21314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136 </a:t>
            </a:r>
            <a:r>
              <a:rPr lang="en-US" sz="1600" dirty="0" err="1" smtClean="0">
                <a:solidFill>
                  <a:srgbClr val="002060"/>
                </a:solidFill>
              </a:rPr>
              <a:t>Fintechs</a:t>
            </a:r>
            <a:r>
              <a:rPr lang="en-US" sz="1600" dirty="0" smtClean="0">
                <a:solidFill>
                  <a:srgbClr val="002060"/>
                </a:solidFill>
              </a:rPr>
              <a:t> empaneled for providing Software Applications / Solutions and support services:</a:t>
            </a:r>
          </a:p>
          <a:p>
            <a:endParaRPr lang="en-US" sz="7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Digital Journeys solutions provider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IN" sz="1200" dirty="0" smtClean="0">
                <a:solidFill>
                  <a:srgbClr val="002060"/>
                </a:solidFill>
              </a:rPr>
              <a:t>Digital Solution for emerging products and  Banking  process automation 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IN" sz="1200" dirty="0" smtClean="0">
                <a:solidFill>
                  <a:srgbClr val="002060"/>
                </a:solidFill>
              </a:rPr>
              <a:t>Forex Solutions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IN" sz="1200" dirty="0" smtClean="0">
                <a:solidFill>
                  <a:srgbClr val="002060"/>
                </a:solidFill>
              </a:rPr>
              <a:t>Merchant Solution Provider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IN" sz="1200" dirty="0" smtClean="0">
                <a:solidFill>
                  <a:srgbClr val="002060"/>
                </a:solidFill>
              </a:rPr>
              <a:t>Omnibus Workflow solutions provider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IN" sz="1200" dirty="0" smtClean="0">
                <a:solidFill>
                  <a:srgbClr val="002060"/>
                </a:solidFill>
              </a:rPr>
              <a:t>Beyond Banking Solution Provider</a:t>
            </a:r>
            <a:endParaRPr lang="en-IN" sz="1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70" y="3577590"/>
            <a:ext cx="445770" cy="57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45770" y="3211830"/>
            <a:ext cx="4866459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Products launched at Global </a:t>
            </a:r>
            <a:r>
              <a:rPr lang="en-US" sz="1400" b="1" dirty="0">
                <a:solidFill>
                  <a:srgbClr val="002060"/>
                </a:solidFill>
              </a:rPr>
              <a:t>Fintech Fest 2024: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IN" sz="1200" dirty="0" smtClean="0">
                <a:solidFill>
                  <a:srgbClr val="002060"/>
                </a:solidFill>
              </a:rPr>
              <a:t>Delegate </a:t>
            </a:r>
            <a:r>
              <a:rPr lang="en-IN" sz="1200" dirty="0">
                <a:solidFill>
                  <a:srgbClr val="002060"/>
                </a:solidFill>
              </a:rPr>
              <a:t>Payments through UPI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IN" sz="1200" dirty="0">
                <a:solidFill>
                  <a:srgbClr val="002060"/>
                </a:solidFill>
              </a:rPr>
              <a:t>Interoperable Cash Deposit (ICD) through UPI in BNAs.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IN" sz="1200" dirty="0">
                <a:solidFill>
                  <a:srgbClr val="002060"/>
                </a:solidFill>
              </a:rPr>
              <a:t>Android Digital Banking Unit - DBU Service using </a:t>
            </a:r>
            <a:r>
              <a:rPr lang="en-IN" sz="1200" dirty="0" smtClean="0">
                <a:solidFill>
                  <a:srgbClr val="002060"/>
                </a:solidFill>
              </a:rPr>
              <a:t>Android BNA</a:t>
            </a:r>
            <a:endParaRPr lang="en-IN" sz="1200" dirty="0">
              <a:solidFill>
                <a:srgbClr val="002060"/>
              </a:solidFill>
            </a:endParaRPr>
          </a:p>
        </p:txBody>
      </p:sp>
      <p:pic>
        <p:nvPicPr>
          <p:cNvPr id="6148" name="Picture 4" descr="C:\Users\5583514\AppData\Local\Packages\Microsoft.Windows.Photos_8wekyb3d8bbwe\TempState\ShareServiceTempFolder\Screenshot 2024-10-23 133942 (002).jpe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4218212"/>
            <a:ext cx="4866459" cy="24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226800" y="6356350"/>
            <a:ext cx="558800" cy="365125"/>
          </a:xfrm>
        </p:spPr>
        <p:txBody>
          <a:bodyPr/>
          <a:lstStyle/>
          <a:p>
            <a:fld id="{4ECF82C3-1389-4444-9955-98B60405AFB8}" type="slidenum">
              <a:rPr lang="en-IN" smtClean="0"/>
              <a:t>9</a:t>
            </a:fld>
            <a:endParaRPr lang="en-IN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489507" y="61218"/>
            <a:ext cx="7826066" cy="523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>
            <a:spAutoFit/>
          </a:bodyPr>
          <a:lstStyle/>
          <a:p>
            <a:pPr algn="ctr"/>
            <a:r>
              <a:rPr lang="en-US" sz="2799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Ongoing Key </a:t>
            </a:r>
            <a:r>
              <a:rPr lang="en-US" sz="2799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projects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1D04767-5744-AB55-3DB7-9B9000B74B9F}"/>
              </a:ext>
            </a:extLst>
          </p:cNvPr>
          <p:cNvGrpSpPr/>
          <p:nvPr/>
        </p:nvGrpSpPr>
        <p:grpSpPr>
          <a:xfrm>
            <a:off x="6918304" y="1014944"/>
            <a:ext cx="1113546" cy="998773"/>
            <a:chOff x="9459764" y="1767162"/>
            <a:chExt cx="2025478" cy="217484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C569247-ADD6-865D-4D4D-7F4EC372C381}"/>
                </a:ext>
              </a:extLst>
            </p:cNvPr>
            <p:cNvGrpSpPr/>
            <p:nvPr/>
          </p:nvGrpSpPr>
          <p:grpSpPr>
            <a:xfrm>
              <a:off x="9459764" y="1767162"/>
              <a:ext cx="2025478" cy="2174840"/>
              <a:chOff x="9459768" y="2117297"/>
              <a:chExt cx="2328130" cy="2328132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5545E90-F2FC-F3C1-4CA0-769C8D94767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459768" y="2117297"/>
                <a:ext cx="2328130" cy="2328132"/>
              </a:xfrm>
              <a:prstGeom prst="ellipse">
                <a:avLst/>
              </a:prstGeom>
              <a:solidFill>
                <a:srgbClr val="FFFFFF"/>
              </a:solidFill>
              <a:ln w="76200" cap="flat" cmpd="sng" algn="ctr">
                <a:gradFill flip="none" rotWithShape="1">
                  <a:gsLst>
                    <a:gs pos="0">
                      <a:srgbClr val="052651"/>
                    </a:gs>
                    <a:gs pos="100000">
                      <a:srgbClr val="0C4DA2"/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err="1">
                  <a:latin typeface="Calibri"/>
                </a:endParaRPr>
              </a:p>
            </p:txBody>
          </p:sp>
          <p:sp>
            <p:nvSpPr>
              <p:cNvPr id="113" name="AutoShape 120">
                <a:extLst>
                  <a:ext uri="{FF2B5EF4-FFF2-40B4-BE49-F238E27FC236}">
                    <a16:creationId xmlns:a16="http://schemas.microsoft.com/office/drawing/2014/main" id="{E576EE21-5CA6-29B0-D338-2002F00757C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800714" y="2458244"/>
                <a:ext cx="1646237" cy="16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1" name="AutoShape 12">
              <a:extLst>
                <a:ext uri="{FF2B5EF4-FFF2-40B4-BE49-F238E27FC236}">
                  <a16:creationId xmlns:a16="http://schemas.microsoft.com/office/drawing/2014/main" id="{41E130BE-6F89-0D25-5D0D-D61BA6D717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841866" y="2178092"/>
              <a:ext cx="1261283" cy="126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6253963" y="2171560"/>
            <a:ext cx="3131337" cy="1227900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96157" lvl="1" algn="just">
              <a:lnSpc>
                <a:spcPct val="114000"/>
              </a:lnSpc>
              <a:spcBef>
                <a:spcPts val="55"/>
              </a:spcBef>
              <a:spcAft>
                <a:spcPts val="1800"/>
              </a:spcAft>
              <a:tabLst>
                <a:tab pos="356128" algn="l"/>
              </a:tabLst>
            </a:pPr>
            <a:r>
              <a:rPr lang="en-IN" sz="1400" b="1" dirty="0">
                <a:sym typeface="Trebuchet MS" panose="020B0603020202020204" pitchFamily="34" charset="0"/>
              </a:rPr>
              <a:t>Omnichannel Corporate Mobile app and Internet banking:</a:t>
            </a:r>
            <a:r>
              <a:rPr lang="en-IN" sz="1400" b="1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 </a:t>
            </a:r>
            <a:r>
              <a:rPr lang="en-IN" sz="1400" dirty="0" smtClean="0">
                <a:latin typeface="+mj-lt"/>
                <a:ea typeface="+mj-ea"/>
                <a:cs typeface="+mj-cs"/>
                <a:sym typeface="Trebuchet MS" panose="020B0603020202020204" pitchFamily="34" charset="0"/>
              </a:rPr>
              <a:t>De</a:t>
            </a:r>
            <a:r>
              <a:rPr lang="en-US" sz="1400" spc="-5" dirty="0" smtClean="0">
                <a:solidFill>
                  <a:schemeClr val="tx1"/>
                </a:solidFill>
              </a:rPr>
              <a:t>dicated mobile app to Corporate &amp; MSMEs designed to meet their banking requirements. Currently  under CUG.           </a:t>
            </a:r>
            <a:endParaRPr lang="en-IN" sz="1400" b="1" dirty="0">
              <a:sym typeface="Trebuchet MS" panose="020B0603020202020204" pitchFamily="34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6647" y="1246879"/>
            <a:ext cx="427710" cy="427710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1D755A0-82D1-9ED5-D1A9-975FAFD6421C}"/>
              </a:ext>
            </a:extLst>
          </p:cNvPr>
          <p:cNvGrpSpPr/>
          <p:nvPr/>
        </p:nvGrpSpPr>
        <p:grpSpPr>
          <a:xfrm>
            <a:off x="514348" y="1014944"/>
            <a:ext cx="1132297" cy="935274"/>
            <a:chOff x="2711485" y="1767162"/>
            <a:chExt cx="2025481" cy="2172742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0515225-9145-31F2-E264-C7549607E9A2}"/>
                </a:ext>
              </a:extLst>
            </p:cNvPr>
            <p:cNvGrpSpPr/>
            <p:nvPr/>
          </p:nvGrpSpPr>
          <p:grpSpPr>
            <a:xfrm>
              <a:off x="2711485" y="1767162"/>
              <a:ext cx="2025481" cy="2172742"/>
              <a:chOff x="2554022" y="2194855"/>
              <a:chExt cx="2328132" cy="2325886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6FF7138-6A9E-4074-69C5-4AEA4BFD2E4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2554022" y="2194855"/>
                <a:ext cx="2328132" cy="2325886"/>
              </a:xfrm>
              <a:prstGeom prst="ellipse">
                <a:avLst/>
              </a:prstGeom>
              <a:solidFill>
                <a:srgbClr val="FFFFFF"/>
              </a:solidFill>
              <a:ln w="76200" cap="flat" cmpd="sng" algn="ctr">
                <a:gradFill flip="none" rotWithShape="1">
                  <a:gsLst>
                    <a:gs pos="0">
                      <a:srgbClr val="052651"/>
                    </a:gs>
                    <a:gs pos="100000">
                      <a:srgbClr val="0C4DA2"/>
                    </a:gs>
                  </a:gsLst>
                  <a:lin ang="2700000" scaled="1"/>
                  <a:tileRect/>
                </a:gra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lnSpc>
                    <a:spcPct val="95000"/>
                  </a:lnSpc>
                </a:pPr>
                <a:endParaRPr lang="en-US" kern="0" err="1">
                  <a:latin typeface="Calibri"/>
                </a:endParaRPr>
              </a:p>
            </p:txBody>
          </p:sp>
          <p:sp>
            <p:nvSpPr>
              <p:cNvPr id="123" name="AutoShape 3">
                <a:extLst>
                  <a:ext uri="{FF2B5EF4-FFF2-40B4-BE49-F238E27FC236}">
                    <a16:creationId xmlns:a16="http://schemas.microsoft.com/office/drawing/2014/main" id="{B784C712-82CC-1910-5B27-CE7575CD123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94969" y="2535473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1" name="AutoShape 99">
              <a:extLst>
                <a:ext uri="{FF2B5EF4-FFF2-40B4-BE49-F238E27FC236}">
                  <a16:creationId xmlns:a16="http://schemas.microsoft.com/office/drawing/2014/main" id="{0D7B5874-445B-F4C9-640F-C11082181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38677" y="2085353"/>
              <a:ext cx="1571093" cy="157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1" y="2173062"/>
            <a:ext cx="2853764" cy="129266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 algn="just">
              <a:tabLst>
                <a:tab pos="180286" algn="l"/>
              </a:tabLst>
            </a:pPr>
            <a:r>
              <a:rPr lang="en-IN" sz="1400" b="1" dirty="0">
                <a:sym typeface="Trebuchet MS" panose="020B0603020202020204" pitchFamily="34" charset="0"/>
              </a:rPr>
              <a:t>Digital Lending: </a:t>
            </a:r>
            <a:r>
              <a:rPr lang="en-IN" sz="1400" b="1" dirty="0" smtClean="0">
                <a:sym typeface="Trebuchet MS" panose="020B0603020202020204" pitchFamily="34" charset="0"/>
              </a:rPr>
              <a:t>74 journeys completed</a:t>
            </a:r>
            <a:endParaRPr lang="en-IN" sz="1400" b="1" dirty="0">
              <a:sym typeface="Trebuchet MS" panose="020B0603020202020204" pitchFamily="34" charset="0"/>
            </a:endParaRPr>
          </a:p>
          <a:p>
            <a:pPr marL="180000" lvl="1" algn="just">
              <a:tabLst>
                <a:tab pos="180286" algn="l"/>
              </a:tabLst>
            </a:pPr>
            <a:r>
              <a:rPr lang="en-US" sz="1400" dirty="0"/>
              <a:t>More than 25 journeys such </a:t>
            </a:r>
            <a:r>
              <a:rPr lang="en-US" sz="1400" dirty="0" smtClean="0"/>
              <a:t>as, Personal loan, </a:t>
            </a:r>
            <a:r>
              <a:rPr lang="en-US" sz="1400" dirty="0" err="1" smtClean="0"/>
              <a:t>PMVishwakarma</a:t>
            </a:r>
            <a:r>
              <a:rPr lang="en-US" sz="1400" dirty="0" smtClean="0"/>
              <a:t>, </a:t>
            </a:r>
            <a:r>
              <a:rPr lang="en-US" sz="1400" dirty="0" err="1" smtClean="0"/>
              <a:t>Ind</a:t>
            </a:r>
            <a:r>
              <a:rPr lang="en-US" sz="1400" dirty="0" smtClean="0"/>
              <a:t> Digi Express, One card </a:t>
            </a:r>
            <a:r>
              <a:rPr lang="en-US" sz="1400" dirty="0" err="1" smtClean="0"/>
              <a:t>etc</a:t>
            </a:r>
            <a:r>
              <a:rPr lang="en-US" sz="1400" dirty="0" smtClean="0"/>
              <a:t>  </a:t>
            </a:r>
            <a:r>
              <a:rPr lang="en-US" sz="1400" dirty="0"/>
              <a:t>are in pipeline for implementation</a:t>
            </a:r>
            <a:endParaRPr lang="en-IN" sz="1400" dirty="0">
              <a:sym typeface="Trebuchet MS" panose="020B0603020202020204" pitchFamily="34" charset="0"/>
            </a:endParaRPr>
          </a:p>
        </p:txBody>
      </p:sp>
      <p:pic>
        <p:nvPicPr>
          <p:cNvPr id="125" name="Picture 2" descr="Online receive, online banking, e banking, digital receive, online loan icon - Download on Iconfinder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5" y="1161211"/>
            <a:ext cx="555587" cy="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1656" y="3996145"/>
            <a:ext cx="1114602" cy="1191604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pic>
        <p:nvPicPr>
          <p:cNvPr id="128" name="Picture 6" descr="Fin Wrap Issue 12 | Reserve Bank Innovation Hub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5" y="4292600"/>
            <a:ext cx="543006" cy="6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Oval 128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18589" y="854478"/>
            <a:ext cx="1140290" cy="1222024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sp>
        <p:nvSpPr>
          <p:cNvPr id="130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9615892" y="2179779"/>
            <a:ext cx="2398308" cy="861774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>
              <a:tabLst>
                <a:tab pos="180286" algn="l"/>
              </a:tabLst>
            </a:pPr>
            <a:r>
              <a:rPr lang="en-IN" sz="1400" b="1" dirty="0">
                <a:sym typeface="Trebuchet MS" panose="020B0603020202020204" pitchFamily="34" charset="0"/>
              </a:rPr>
              <a:t>Cash Management Services: </a:t>
            </a:r>
          </a:p>
          <a:p>
            <a:pPr marL="180000" lvl="1" algn="just">
              <a:tabLst>
                <a:tab pos="180286" algn="l"/>
              </a:tabLst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optimizing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cash flow for effective management of business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operation</a:t>
            </a:r>
            <a:r>
              <a:rPr lang="en-US" sz="1400" dirty="0" smtClean="0"/>
              <a:t>;  </a:t>
            </a:r>
            <a:endParaRPr lang="en-IN" sz="1400" dirty="0">
              <a:sym typeface="Trebuchet MS" panose="020B0603020202020204" pitchFamily="34" charset="0"/>
            </a:endParaRPr>
          </a:p>
        </p:txBody>
      </p:sp>
      <p:pic>
        <p:nvPicPr>
          <p:cNvPr id="131" name="Picture 2" descr="Insurance Funding Computer Icons Cash flow Cost, flow rate icon ..."/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33" b="100000" l="0" r="100000">
                        <a14:foregroundMark x1="26944" y1="8333" x2="26944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20650" r="15850" b="21912"/>
          <a:stretch/>
        </p:blipFill>
        <p:spPr bwMode="auto">
          <a:xfrm>
            <a:off x="10149292" y="1206500"/>
            <a:ext cx="612181" cy="5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66249" y="3976320"/>
            <a:ext cx="1099451" cy="1211681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sp>
        <p:nvSpPr>
          <p:cNvPr id="29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3251206" y="5381438"/>
            <a:ext cx="3151334" cy="107721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44000" lvl="1" algn="just">
              <a:tabLst>
                <a:tab pos="180286" algn="l"/>
              </a:tabLst>
            </a:pPr>
            <a:r>
              <a:rPr lang="en-US" sz="1400" b="1" dirty="0" smtClean="0"/>
              <a:t>Next Gen Call Centers</a:t>
            </a:r>
            <a:r>
              <a:rPr lang="en-IN" sz="1400" b="1" dirty="0" smtClean="0">
                <a:sym typeface="Trebuchet MS" panose="020B0603020202020204" pitchFamily="34" charset="0"/>
              </a:rPr>
              <a:t>:</a:t>
            </a:r>
          </a:p>
          <a:p>
            <a:pPr marL="108000" lvl="1" algn="just">
              <a:tabLst>
                <a:tab pos="180286" algn="l"/>
              </a:tabLst>
            </a:pPr>
            <a:r>
              <a:rPr lang="en-IN" sz="1400" dirty="0" smtClean="0"/>
              <a:t>Contact </a:t>
            </a:r>
            <a:r>
              <a:rPr lang="en-IN" sz="1400" dirty="0" err="1" smtClean="0"/>
              <a:t>Center</a:t>
            </a:r>
            <a:r>
              <a:rPr lang="en-IN" sz="1400" dirty="0" smtClean="0"/>
              <a:t>-as-a-Service (</a:t>
            </a:r>
            <a:r>
              <a:rPr lang="en-IN" sz="1400" dirty="0" err="1" smtClean="0"/>
              <a:t>CCaaS</a:t>
            </a:r>
            <a:r>
              <a:rPr lang="en-IN" sz="1400" dirty="0" smtClean="0"/>
              <a:t>): To</a:t>
            </a:r>
            <a:r>
              <a:rPr lang="en-IN" sz="1400" b="1" dirty="0" smtClean="0">
                <a:sym typeface="Trebuchet MS" panose="020B0603020202020204" pitchFamily="34" charset="0"/>
              </a:rPr>
              <a:t> </a:t>
            </a:r>
            <a:r>
              <a:rPr lang="en-US" sz="1400" dirty="0"/>
              <a:t>take customer experience to the next </a:t>
            </a:r>
            <a:r>
              <a:rPr lang="en-US" sz="1400" dirty="0" smtClean="0"/>
              <a:t>level empowered by Intelligent Virtual Assistants.</a:t>
            </a:r>
            <a:r>
              <a:rPr lang="en-IN" sz="1400" b="1" dirty="0" smtClean="0">
                <a:sym typeface="Trebuchet MS" panose="020B0603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17" y="4292600"/>
            <a:ext cx="672266" cy="632721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97537" y="1054397"/>
            <a:ext cx="1146931" cy="1066363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dirty="0">
              <a:latin typeface="Calibri"/>
            </a:endParaRPr>
          </a:p>
        </p:txBody>
      </p:sp>
      <p:sp>
        <p:nvSpPr>
          <p:cNvPr id="35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3251206" y="2274778"/>
            <a:ext cx="2554515" cy="107721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>
              <a:tabLst>
                <a:tab pos="180286" algn="l"/>
              </a:tabLst>
            </a:pPr>
            <a:r>
              <a:rPr lang="en-US" sz="1400" b="1" dirty="0" smtClean="0">
                <a:sym typeface="Trebuchet MS" panose="020B0603020202020204" pitchFamily="34" charset="0"/>
              </a:rPr>
              <a:t>4 Way Data Centre:</a:t>
            </a:r>
          </a:p>
          <a:p>
            <a:pPr marL="180000" lvl="1">
              <a:tabLst>
                <a:tab pos="180286" algn="l"/>
              </a:tabLst>
            </a:pPr>
            <a:r>
              <a:rPr lang="en-US" sz="1400" dirty="0" smtClean="0">
                <a:sym typeface="Trebuchet MS" panose="020B0603020202020204" pitchFamily="34" charset="0"/>
              </a:rPr>
              <a:t>DC, Near DC, DR, Near DR</a:t>
            </a:r>
          </a:p>
          <a:p>
            <a:pPr marL="180000" lvl="1">
              <a:tabLst>
                <a:tab pos="180286" algn="l"/>
              </a:tabLst>
            </a:pPr>
            <a:r>
              <a:rPr lang="en-US" sz="1400" dirty="0" smtClean="0">
                <a:sym typeface="Trebuchet MS" panose="020B0603020202020204" pitchFamily="34" charset="0"/>
              </a:rPr>
              <a:t>For having Zero Data loss while operating from DC or DR</a:t>
            </a:r>
          </a:p>
          <a:p>
            <a:pPr marL="180000" lvl="1">
              <a:tabLst>
                <a:tab pos="180286" algn="l"/>
              </a:tabLst>
            </a:pPr>
            <a:r>
              <a:rPr lang="en-US" sz="1400" b="1" dirty="0" smtClean="0">
                <a:sym typeface="Trebuchet MS" panose="020B0603020202020204" pitchFamily="34" charset="0"/>
              </a:rPr>
              <a:t> </a:t>
            </a:r>
            <a:endParaRPr lang="en-IN" sz="1400" dirty="0">
              <a:sym typeface="Trebuchet MS" panose="020B0603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84" y="1246879"/>
            <a:ext cx="479816" cy="583347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5545E90-F2FC-F3C1-4CA0-769C8D94767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66649" y="4014420"/>
            <a:ext cx="1099451" cy="1211681"/>
          </a:xfrm>
          <a:prstGeom prst="ellipse">
            <a:avLst/>
          </a:prstGeom>
          <a:solidFill>
            <a:srgbClr val="FFFFFF"/>
          </a:solidFill>
          <a:ln w="76200" cap="flat" cmpd="sng" algn="ctr">
            <a:gradFill flip="none" rotWithShape="1">
              <a:gsLst>
                <a:gs pos="0">
                  <a:srgbClr val="052651"/>
                </a:gs>
                <a:gs pos="100000">
                  <a:srgbClr val="0C4DA2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kern="0" err="1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4330700"/>
            <a:ext cx="648070" cy="648070"/>
          </a:xfrm>
          <a:prstGeom prst="rect">
            <a:avLst/>
          </a:prstGeom>
        </p:spPr>
      </p:pic>
      <p:sp>
        <p:nvSpPr>
          <p:cNvPr id="40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6565431" y="5429734"/>
            <a:ext cx="2427945" cy="1292662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08000" lvl="1" algn="just">
              <a:tabLst>
                <a:tab pos="180286" algn="l"/>
              </a:tabLst>
            </a:pPr>
            <a:r>
              <a:rPr lang="en-US" sz="1400" b="1" dirty="0" smtClean="0">
                <a:sym typeface="Trebuchet MS" panose="020B0603020202020204" pitchFamily="34" charset="0"/>
              </a:rPr>
              <a:t>Mobile APP for RM</a:t>
            </a:r>
            <a:r>
              <a:rPr lang="en-IN" sz="1400" b="1" dirty="0" smtClean="0">
                <a:sym typeface="Trebuchet MS" panose="020B0603020202020204" pitchFamily="34" charset="0"/>
              </a:rPr>
              <a:t>:</a:t>
            </a:r>
          </a:p>
          <a:p>
            <a:pPr marL="108000" lvl="1" algn="just">
              <a:tabLst>
                <a:tab pos="180286" algn="l"/>
              </a:tabLst>
            </a:pPr>
            <a:r>
              <a:rPr lang="en-US" sz="1400" dirty="0" smtClean="0">
                <a:sym typeface="Trebuchet MS" panose="020B0603020202020204" pitchFamily="34" charset="0"/>
              </a:rPr>
              <a:t>Personalized Banking experience to customers by mapping RMs with HNI customers</a:t>
            </a:r>
            <a:r>
              <a:rPr lang="en-IN" sz="1400" b="1" dirty="0" smtClean="0">
                <a:sym typeface="Trebuchet MS" panose="020B0603020202020204" pitchFamily="34" charset="0"/>
              </a:rPr>
              <a:t> </a:t>
            </a:r>
          </a:p>
          <a:p>
            <a:pPr lvl="1" algn="just">
              <a:tabLst>
                <a:tab pos="180286" algn="l"/>
              </a:tabLst>
            </a:pPr>
            <a:endParaRPr lang="en-IN" sz="1400" b="1" dirty="0">
              <a:sym typeface="Trebuchet MS" panose="020B0603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686048" y="3976319"/>
            <a:ext cx="1372831" cy="1181651"/>
            <a:chOff x="8779383" y="837679"/>
            <a:chExt cx="1052565" cy="103570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5545E90-F2FC-F3C1-4CA0-769C8D94767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79383" y="837679"/>
              <a:ext cx="1052565" cy="1035709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gradFill flip="none" rotWithShape="1">
                <a:gsLst>
                  <a:gs pos="0">
                    <a:srgbClr val="052651"/>
                  </a:gs>
                  <a:gs pos="100000">
                    <a:srgbClr val="0C4DA2"/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5" descr="https://www.indianbank.in/wp-content/themes/cyfutureIndianBank/images/adya-logo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906" y="852629"/>
              <a:ext cx="911082" cy="91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8944881" y="5424262"/>
            <a:ext cx="3017728" cy="1138773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286" algn="l"/>
              </a:tabLst>
              <a:defRPr/>
            </a:pP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Employee Assist: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286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Conversational Gen AI Chatbot solution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tailored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our bank's field personnel, providing quick and efficient access to all relevant information and support for our digital products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3" name="ee4pHeader1">
            <a:extLst>
              <a:ext uri="{FF2B5EF4-FFF2-40B4-BE49-F238E27FC236}">
                <a16:creationId xmlns:a16="http://schemas.microsoft.com/office/drawing/2014/main" id="{EA2E1211-6803-D0CF-B3FB-50687AFDDD26}"/>
              </a:ext>
            </a:extLst>
          </p:cNvPr>
          <p:cNvSpPr txBox="1"/>
          <p:nvPr/>
        </p:nvSpPr>
        <p:spPr>
          <a:xfrm>
            <a:off x="0" y="5206043"/>
            <a:ext cx="3048000" cy="1508105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lvl="1" algn="just">
              <a:tabLst>
                <a:tab pos="180286" algn="l"/>
              </a:tabLst>
            </a:pPr>
            <a:r>
              <a:rPr lang="en-US" sz="1400" b="1" dirty="0" smtClean="0"/>
              <a:t>RBIH- Unified Lending Interface (ULI)</a:t>
            </a:r>
            <a:r>
              <a:rPr lang="en-IN" sz="1400" b="1" dirty="0">
                <a:sym typeface="Trebuchet MS" panose="020B0603020202020204" pitchFamily="34" charset="0"/>
              </a:rPr>
              <a:t>: </a:t>
            </a:r>
          </a:p>
          <a:p>
            <a:pPr marL="180000" lvl="1" algn="just">
              <a:tabLst>
                <a:tab pos="180286" algn="l"/>
              </a:tabLst>
            </a:pPr>
            <a:r>
              <a:rPr lang="en-US" sz="1400" dirty="0" err="1" smtClean="0"/>
              <a:t>RBiH’s</a:t>
            </a:r>
            <a:r>
              <a:rPr lang="en-US" sz="1400" dirty="0" smtClean="0"/>
              <a:t> ULI </a:t>
            </a:r>
            <a:r>
              <a:rPr lang="en-US" sz="1400" dirty="0"/>
              <a:t>integration with Digital journeys for efficiency in the lending process in terms of reduction of costs, quicker disbursement, and </a:t>
            </a:r>
            <a:r>
              <a:rPr lang="en-US" sz="1400" dirty="0" smtClean="0"/>
              <a:t>scalability.  More than ₹ 550 Cr. of digital business done through RBIH ULI.</a:t>
            </a:r>
            <a:endParaRPr lang="en-IN" sz="1400" dirty="0"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4f400617-dd1a-4819-b1d4-89617550efd6</TitusGUID>
  <TitusMetadata xmlns="">eyJucyI6Imh0dHA6XC9cL3d3dy50aXR1cy5jb21cL25zXC9JbmRpYW5CYW5rIiwicHJvcHMiOlt7Im4iOiJDbGFzc2lmaWNhdGlvbiIsInZhbHMiOlt7InZhbHVlIjoiQjFVMyJ9XX1dfQ==</TitusMetadata>
</titus>
</file>

<file path=customXml/itemProps1.xml><?xml version="1.0" encoding="utf-8"?>
<ds:datastoreItem xmlns:ds="http://schemas.openxmlformats.org/officeDocument/2006/customXml" ds:itemID="{205FA7F3-2E32-489E-AD94-CA3622C31A09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8135</TotalTime>
  <Words>1107</Words>
  <Application>Microsoft Office PowerPoint</Application>
  <PresentationFormat>Widescreen</PresentationFormat>
  <Paragraphs>265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맑은 고딕</vt:lpstr>
      <vt:lpstr>Arial</vt:lpstr>
      <vt:lpstr>Arial Rounded MT Bold</vt:lpstr>
      <vt:lpstr>Bahnschrift</vt:lpstr>
      <vt:lpstr>Bahnschrift Light Condensed</vt:lpstr>
      <vt:lpstr>Calibri</vt:lpstr>
      <vt:lpstr>Calibri Light</vt:lpstr>
      <vt:lpstr>Nirmala UI</vt:lpstr>
      <vt:lpstr>Trebuchet MS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TMO &amp; BPR</dc:creator>
  <cp:lastModifiedBy>RAMAKRISHNAN H</cp:lastModifiedBy>
  <cp:revision>663</cp:revision>
  <cp:lastPrinted>2024-10-28T10:05:30Z</cp:lastPrinted>
  <dcterms:created xsi:type="dcterms:W3CDTF">2023-06-07T07:21:29Z</dcterms:created>
  <dcterms:modified xsi:type="dcterms:W3CDTF">2024-10-28T10:05:57Z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4f400617-dd1a-4819-b1d4-89617550efd6</vt:lpwstr>
  </property>
  <property fmtid="{D5CDD505-2E9C-101B-9397-08002B2CF9AE}" pid="3" name="_NewReviewCycle">
    <vt:lpwstr/>
  </property>
  <property fmtid="{D5CDD505-2E9C-101B-9397-08002B2CF9AE}" pid="8" name="Classification">
    <vt:lpwstr>B1U3</vt:lpwstr>
  </property>
</Properties>
</file>